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2"/>
  </p:notesMasterIdLst>
  <p:sldIdLst>
    <p:sldId id="257" r:id="rId2"/>
    <p:sldId id="411" r:id="rId3"/>
    <p:sldId id="418" r:id="rId4"/>
    <p:sldId id="419" r:id="rId5"/>
    <p:sldId id="412" r:id="rId6"/>
    <p:sldId id="423" r:id="rId7"/>
    <p:sldId id="424" r:id="rId8"/>
    <p:sldId id="420" r:id="rId9"/>
    <p:sldId id="425" r:id="rId10"/>
    <p:sldId id="426" r:id="rId11"/>
    <p:sldId id="427" r:id="rId12"/>
    <p:sldId id="428" r:id="rId13"/>
    <p:sldId id="429" r:id="rId14"/>
    <p:sldId id="430" r:id="rId15"/>
    <p:sldId id="431" r:id="rId16"/>
    <p:sldId id="432" r:id="rId17"/>
    <p:sldId id="433" r:id="rId18"/>
    <p:sldId id="434" r:id="rId19"/>
    <p:sldId id="435" r:id="rId20"/>
    <p:sldId id="436" r:id="rId21"/>
    <p:sldId id="437" r:id="rId22"/>
    <p:sldId id="438" r:id="rId23"/>
    <p:sldId id="439" r:id="rId24"/>
    <p:sldId id="440" r:id="rId25"/>
    <p:sldId id="441" r:id="rId26"/>
    <p:sldId id="442" r:id="rId27"/>
    <p:sldId id="443" r:id="rId28"/>
    <p:sldId id="444" r:id="rId29"/>
    <p:sldId id="445" r:id="rId30"/>
    <p:sldId id="446" r:id="rId31"/>
    <p:sldId id="447" r:id="rId32"/>
    <p:sldId id="448" r:id="rId33"/>
    <p:sldId id="457" r:id="rId34"/>
    <p:sldId id="451" r:id="rId35"/>
    <p:sldId id="455" r:id="rId36"/>
    <p:sldId id="456" r:id="rId37"/>
    <p:sldId id="458" r:id="rId38"/>
    <p:sldId id="452" r:id="rId39"/>
    <p:sldId id="459" r:id="rId40"/>
    <p:sldId id="417" r:id="rId41"/>
  </p:sldIdLst>
  <p:sldSz cx="12195175" cy="6859588"/>
  <p:notesSz cx="6858000" cy="9144000"/>
  <p:embeddedFontLst>
    <p:embeddedFont>
      <p:font typeface="Arial Unicode MS" panose="02010600030101010101" charset="-122"/>
      <p:regular r:id="rId43"/>
    </p:embeddedFont>
    <p:embeddedFont>
      <p:font typeface="等线 Light" panose="02010600030101010101" pitchFamily="2" charset="-122"/>
      <p:regular r:id="rId44"/>
    </p:embeddedFont>
    <p:embeddedFont>
      <p:font typeface="微软雅黑" panose="020B0503020204020204" pitchFamily="34" charset="-122"/>
      <p:regular r:id="rId45"/>
      <p:bold r:id="rId46"/>
    </p:embeddedFont>
    <p:embeddedFont>
      <p:font typeface="Calibri Light" panose="020F0302020204030204" pitchFamily="34" charset="0"/>
      <p:regular r:id="rId47"/>
      <p:italic r:id="rId48"/>
    </p:embeddedFont>
    <p:embeddedFont>
      <p:font typeface="黑体" panose="02010609060101010101" pitchFamily="49" charset="-122"/>
      <p:regular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等线" panose="02010600030101010101" pitchFamily="2" charset="-122"/>
      <p:regular r:id="rId54"/>
      <p:bold r:id="rId5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6" userDrawn="1">
          <p15:clr>
            <a:srgbClr val="A4A3A4"/>
          </p15:clr>
        </p15:guide>
        <p15:guide id="2" pos="381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D9FA"/>
    <a:srgbClr val="FFFFFF"/>
    <a:srgbClr val="00AEEF"/>
    <a:srgbClr val="0071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7" autoAdjust="0"/>
    <p:restoredTop sz="94579" autoAdjust="0"/>
  </p:normalViewPr>
  <p:slideViewPr>
    <p:cSldViewPr>
      <p:cViewPr varScale="1">
        <p:scale>
          <a:sx n="61" d="100"/>
          <a:sy n="61" d="100"/>
        </p:scale>
        <p:origin x="64" y="60"/>
      </p:cViewPr>
      <p:guideLst>
        <p:guide orient="horz" pos="2146"/>
        <p:guide pos="381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F80319-5A5B-4EB9-AD60-149102EA1059}" type="datetimeFigureOut">
              <a:rPr lang="zh-CN" altLang="en-US" smtClean="0"/>
              <a:pPr/>
              <a:t>2017-02-23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91312-D7D7-4555-9598-3C8B2565495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7506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3307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8114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7314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9046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745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25595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445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8037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702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02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0532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0641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1438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2966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8002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4806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82171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227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5238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1177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2433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4059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1651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2535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4183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836700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6459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9505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5676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016661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63866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247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141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4032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392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1694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6030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397" y="1122623"/>
            <a:ext cx="9146381" cy="2388153"/>
          </a:xfrm>
        </p:spPr>
        <p:txBody>
          <a:bodyPr anchor="b"/>
          <a:lstStyle>
            <a:lvl1pPr algn="ctr">
              <a:defRPr sz="600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397" y="3602872"/>
            <a:ext cx="9146381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91" indent="0" algn="ctr">
              <a:buNone/>
              <a:defRPr sz="2000"/>
            </a:lvl2pPr>
            <a:lvl3pPr marL="914583" indent="0" algn="ctr">
              <a:buNone/>
              <a:defRPr sz="1800"/>
            </a:lvl3pPr>
            <a:lvl4pPr marL="1371874" indent="0" algn="ctr">
              <a:buNone/>
              <a:defRPr sz="1600"/>
            </a:lvl4pPr>
            <a:lvl5pPr marL="1829166" indent="0" algn="ctr">
              <a:buNone/>
              <a:defRPr sz="1600"/>
            </a:lvl5pPr>
            <a:lvl6pPr marL="2286457" indent="0" algn="ctr">
              <a:buNone/>
              <a:defRPr sz="1600"/>
            </a:lvl6pPr>
            <a:lvl7pPr marL="2743749" indent="0" algn="ctr">
              <a:buNone/>
              <a:defRPr sz="1600"/>
            </a:lvl7pPr>
            <a:lvl8pPr marL="3201040" indent="0" algn="ctr">
              <a:buNone/>
              <a:defRPr sz="1600"/>
            </a:lvl8pPr>
            <a:lvl9pPr marL="3658332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686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11DC-AE8E-4C02-BF89-A29A60AEE1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451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7172" y="365209"/>
            <a:ext cx="2629585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418" y="365209"/>
            <a:ext cx="7736314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237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697" y="330274"/>
            <a:ext cx="87195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697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00"/>
          </a:p>
        </p:txBody>
      </p:sp>
      <p:sp>
        <p:nvSpPr>
          <p:cNvPr id="26" name="矩形 25"/>
          <p:cNvSpPr/>
          <p:nvPr userDrawn="1"/>
        </p:nvSpPr>
        <p:spPr>
          <a:xfrm>
            <a:off x="12076585" y="189434"/>
            <a:ext cx="118589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00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5266" y="165869"/>
            <a:ext cx="15702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itchFamily="49" charset="-122"/>
                <a:ea typeface="黑体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itchFamily="49" charset="-122"/>
                <a:ea typeface="黑体" pitchFamily="49" charset="-122"/>
              </a:rPr>
              <a:t>在线教育领导品牌</a:t>
            </a: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5322" y="406038"/>
            <a:ext cx="24802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itchFamily="49" charset="-122"/>
              <a:ea typeface="黑体" pitchFamily="49" charset="-122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44641" y="117426"/>
            <a:ext cx="8675854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697" y="330274"/>
            <a:ext cx="871950" cy="294385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334697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00"/>
          </a:p>
        </p:txBody>
      </p:sp>
      <p:sp>
        <p:nvSpPr>
          <p:cNvPr id="6" name="矩形 5"/>
          <p:cNvSpPr/>
          <p:nvPr userDrawn="1"/>
        </p:nvSpPr>
        <p:spPr>
          <a:xfrm>
            <a:off x="12076585" y="189434"/>
            <a:ext cx="118589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0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10465266" y="165869"/>
            <a:ext cx="15702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itchFamily="49" charset="-122"/>
                <a:ea typeface="黑体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itchFamily="49" charset="-122"/>
                <a:ea typeface="黑体" pitchFamily="49" charset="-122"/>
              </a:rPr>
              <a:t>在线教育领导品牌</a:t>
            </a:r>
          </a:p>
        </p:txBody>
      </p:sp>
      <p:sp>
        <p:nvSpPr>
          <p:cNvPr id="8" name="文本框 7"/>
          <p:cNvSpPr txBox="1"/>
          <p:nvPr userDrawn="1"/>
        </p:nvSpPr>
        <p:spPr>
          <a:xfrm>
            <a:off x="9555322" y="406038"/>
            <a:ext cx="24802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838527" y="1054100"/>
            <a:ext cx="10445067" cy="5544046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5109146" y="909514"/>
            <a:ext cx="691818" cy="0"/>
          </a:xfrm>
          <a:prstGeom prst="line">
            <a:avLst/>
          </a:prstGeom>
          <a:ln w="38100">
            <a:solidFill>
              <a:srgbClr val="FD6D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697" y="330274"/>
            <a:ext cx="871950" cy="294385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334697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00"/>
          </a:p>
        </p:txBody>
      </p:sp>
      <p:sp>
        <p:nvSpPr>
          <p:cNvPr id="9" name="矩形 8"/>
          <p:cNvSpPr/>
          <p:nvPr userDrawn="1"/>
        </p:nvSpPr>
        <p:spPr>
          <a:xfrm>
            <a:off x="12076585" y="189434"/>
            <a:ext cx="118589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00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465266" y="165869"/>
            <a:ext cx="15702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itchFamily="49" charset="-122"/>
                <a:ea typeface="黑体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itchFamily="49" charset="-122"/>
                <a:ea typeface="黑体" pitchFamily="49" charset="-122"/>
              </a:rPr>
              <a:t>在线教育领导品牌</a:t>
            </a: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9555322" y="406038"/>
            <a:ext cx="24802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itchFamily="49" charset="-122"/>
                <a:ea typeface="黑体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5109146" y="909514"/>
            <a:ext cx="691818" cy="0"/>
          </a:xfrm>
          <a:prstGeom prst="line">
            <a:avLst/>
          </a:prstGeom>
          <a:ln w="38100">
            <a:solidFill>
              <a:srgbClr val="FD6D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00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067" y="1710134"/>
            <a:ext cx="10518338" cy="2853398"/>
          </a:xfrm>
        </p:spPr>
        <p:txBody>
          <a:bodyPr anchor="b"/>
          <a:lstStyle>
            <a:lvl1pPr>
              <a:defRPr sz="600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2067" y="4590526"/>
            <a:ext cx="10518338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9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58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87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91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4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7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10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83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11DC-AE8E-4C02-BF89-A29A60AEE1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418" y="1826048"/>
            <a:ext cx="5182949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808" y="1826048"/>
            <a:ext cx="5182949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11DC-AE8E-4C02-BF89-A29A60AEE1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0497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007" y="365210"/>
            <a:ext cx="10518338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7" y="1681552"/>
            <a:ext cx="5159130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91" indent="0">
              <a:buNone/>
              <a:defRPr sz="2000" b="1"/>
            </a:lvl2pPr>
            <a:lvl3pPr marL="914583" indent="0">
              <a:buNone/>
              <a:defRPr sz="1800" b="1"/>
            </a:lvl3pPr>
            <a:lvl4pPr marL="1371874" indent="0">
              <a:buNone/>
              <a:defRPr sz="1600" b="1"/>
            </a:lvl4pPr>
            <a:lvl5pPr marL="1829166" indent="0">
              <a:buNone/>
              <a:defRPr sz="1600" b="1"/>
            </a:lvl5pPr>
            <a:lvl6pPr marL="2286457" indent="0">
              <a:buNone/>
              <a:defRPr sz="1600" b="1"/>
            </a:lvl6pPr>
            <a:lvl7pPr marL="2743749" indent="0">
              <a:buNone/>
              <a:defRPr sz="1600" b="1"/>
            </a:lvl7pPr>
            <a:lvl8pPr marL="3201040" indent="0">
              <a:buNone/>
              <a:defRPr sz="1600" b="1"/>
            </a:lvl8pPr>
            <a:lvl9pPr marL="3658332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007" y="2505655"/>
            <a:ext cx="5159130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807" y="1681552"/>
            <a:ext cx="5184538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91" indent="0">
              <a:buNone/>
              <a:defRPr sz="2000" b="1"/>
            </a:lvl2pPr>
            <a:lvl3pPr marL="914583" indent="0">
              <a:buNone/>
              <a:defRPr sz="1800" b="1"/>
            </a:lvl3pPr>
            <a:lvl4pPr marL="1371874" indent="0">
              <a:buNone/>
              <a:defRPr sz="1600" b="1"/>
            </a:lvl4pPr>
            <a:lvl5pPr marL="1829166" indent="0">
              <a:buNone/>
              <a:defRPr sz="1600" b="1"/>
            </a:lvl5pPr>
            <a:lvl6pPr marL="2286457" indent="0">
              <a:buNone/>
              <a:defRPr sz="1600" b="1"/>
            </a:lvl6pPr>
            <a:lvl7pPr marL="2743749" indent="0">
              <a:buNone/>
              <a:defRPr sz="1600" b="1"/>
            </a:lvl7pPr>
            <a:lvl8pPr marL="3201040" indent="0">
              <a:buNone/>
              <a:defRPr sz="1600" b="1"/>
            </a:lvl8pPr>
            <a:lvl9pPr marL="3658332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807" y="2505655"/>
            <a:ext cx="5184538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11DC-AE8E-4C02-BF89-A29A60AEE1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673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11DC-AE8E-4C02-BF89-A29A60AEE1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5210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11DC-AE8E-4C02-BF89-A29A60AEE1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666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007" y="457306"/>
            <a:ext cx="3933261" cy="1600571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538" y="987654"/>
            <a:ext cx="6173807" cy="4874754"/>
          </a:xfrm>
        </p:spPr>
        <p:txBody>
          <a:bodyPr/>
          <a:lstStyle>
            <a:lvl1pPr>
              <a:defRPr sz="3201"/>
            </a:lvl1pPr>
            <a:lvl2pPr>
              <a:defRPr sz="2801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7" y="2057876"/>
            <a:ext cx="3933261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91" indent="0">
              <a:buNone/>
              <a:defRPr sz="1400"/>
            </a:lvl2pPr>
            <a:lvl3pPr marL="914583" indent="0">
              <a:buNone/>
              <a:defRPr sz="1200"/>
            </a:lvl3pPr>
            <a:lvl4pPr marL="1371874" indent="0">
              <a:buNone/>
              <a:defRPr sz="1000"/>
            </a:lvl4pPr>
            <a:lvl5pPr marL="1829166" indent="0">
              <a:buNone/>
              <a:defRPr sz="1000"/>
            </a:lvl5pPr>
            <a:lvl6pPr marL="2286457" indent="0">
              <a:buNone/>
              <a:defRPr sz="1000"/>
            </a:lvl6pPr>
            <a:lvl7pPr marL="2743749" indent="0">
              <a:buNone/>
              <a:defRPr sz="1000"/>
            </a:lvl7pPr>
            <a:lvl8pPr marL="3201040" indent="0">
              <a:buNone/>
              <a:defRPr sz="1000"/>
            </a:lvl8pPr>
            <a:lvl9pPr marL="3658332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11DC-AE8E-4C02-BF89-A29A60AEE1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435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007" y="457306"/>
            <a:ext cx="3933261" cy="1600571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538" y="987654"/>
            <a:ext cx="6173807" cy="4874754"/>
          </a:xfrm>
        </p:spPr>
        <p:txBody>
          <a:bodyPr anchor="t"/>
          <a:lstStyle>
            <a:lvl1pPr marL="0" indent="0">
              <a:buNone/>
              <a:defRPr sz="3201"/>
            </a:lvl1pPr>
            <a:lvl2pPr marL="457291" indent="0">
              <a:buNone/>
              <a:defRPr sz="2801"/>
            </a:lvl2pPr>
            <a:lvl3pPr marL="914583" indent="0">
              <a:buNone/>
              <a:defRPr sz="2400"/>
            </a:lvl3pPr>
            <a:lvl4pPr marL="1371874" indent="0">
              <a:buNone/>
              <a:defRPr sz="2000"/>
            </a:lvl4pPr>
            <a:lvl5pPr marL="1829166" indent="0">
              <a:buNone/>
              <a:defRPr sz="2000"/>
            </a:lvl5pPr>
            <a:lvl6pPr marL="2286457" indent="0">
              <a:buNone/>
              <a:defRPr sz="2000"/>
            </a:lvl6pPr>
            <a:lvl7pPr marL="2743749" indent="0">
              <a:buNone/>
              <a:defRPr sz="2000"/>
            </a:lvl7pPr>
            <a:lvl8pPr marL="3201040" indent="0">
              <a:buNone/>
              <a:defRPr sz="2000"/>
            </a:lvl8pPr>
            <a:lvl9pPr marL="3658332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7" y="2057876"/>
            <a:ext cx="3933261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91" indent="0">
              <a:buNone/>
              <a:defRPr sz="1400"/>
            </a:lvl2pPr>
            <a:lvl3pPr marL="914583" indent="0">
              <a:buNone/>
              <a:defRPr sz="1200"/>
            </a:lvl3pPr>
            <a:lvl4pPr marL="1371874" indent="0">
              <a:buNone/>
              <a:defRPr sz="1000"/>
            </a:lvl4pPr>
            <a:lvl5pPr marL="1829166" indent="0">
              <a:buNone/>
              <a:defRPr sz="1000"/>
            </a:lvl5pPr>
            <a:lvl6pPr marL="2286457" indent="0">
              <a:buNone/>
              <a:defRPr sz="1000"/>
            </a:lvl6pPr>
            <a:lvl7pPr marL="2743749" indent="0">
              <a:buNone/>
              <a:defRPr sz="1000"/>
            </a:lvl7pPr>
            <a:lvl8pPr marL="3201040" indent="0">
              <a:buNone/>
              <a:defRPr sz="1000"/>
            </a:lvl8pPr>
            <a:lvl9pPr marL="3658332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11DC-AE8E-4C02-BF89-A29A60AEE17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752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419" y="365210"/>
            <a:ext cx="10518338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419" y="1826048"/>
            <a:ext cx="10518338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418" y="6357822"/>
            <a:ext cx="274391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9652" y="6357822"/>
            <a:ext cx="4115872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2843" y="6357822"/>
            <a:ext cx="274391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183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49" r:id="rId12"/>
    <p:sldLayoutId id="2147483650" r:id="rId13"/>
  </p:sldLayoutIdLst>
  <p:txStyles>
    <p:titleStyle>
      <a:lvl1pPr algn="l" defTabSz="914583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46" indent="-228646" algn="l" defTabSz="9145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93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229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520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811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103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394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86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97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91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83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874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166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457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749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4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332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55"/>
          <p:cNvSpPr txBox="1">
            <a:spLocks noChangeArrowheads="1"/>
          </p:cNvSpPr>
          <p:nvPr/>
        </p:nvSpPr>
        <p:spPr bwMode="auto">
          <a:xfrm>
            <a:off x="3525820" y="5692656"/>
            <a:ext cx="583984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algn="ctr" defTabSz="914400"/>
            <a:r>
              <a:rPr lang="zh-CN" altLang="en-US" sz="2800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上海育创网络科技有限公司</a:t>
            </a:r>
            <a:endParaRPr lang="zh-CN" altLang="en-US" sz="3200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14282" y="4978554"/>
            <a:ext cx="1879726" cy="6348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065139" y="1761194"/>
            <a:ext cx="89702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Mahout</a:t>
            </a:r>
            <a:r>
              <a:rPr lang="zh-CN" altLang="en-US" sz="4800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推荐算法实战</a:t>
            </a:r>
            <a:endParaRPr lang="en-US" altLang="zh-CN" sz="4800" b="1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00549" y="3585800"/>
            <a:ext cx="6000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讲师：迪伦</a:t>
            </a:r>
            <a:r>
              <a:rPr lang="en-US" altLang="zh-CN" sz="2800" dirty="0"/>
              <a:t>King</a:t>
            </a:r>
            <a:r>
              <a:rPr lang="zh-CN" altLang="en-US" sz="2800" dirty="0"/>
              <a:t>  （北风网版权所有）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其他算法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838528" y="1054100"/>
            <a:ext cx="5763116" cy="5544046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Pattern Mining</a:t>
            </a:r>
          </a:p>
          <a:p>
            <a:pPr lvl="1"/>
            <a:r>
              <a:rPr lang="en-US" altLang="zh-CN" dirty="0"/>
              <a:t>Parallel FP Growth</a:t>
            </a:r>
          </a:p>
          <a:p>
            <a:r>
              <a:rPr lang="en-US" altLang="zh-CN" sz="2800" dirty="0"/>
              <a:t>Regression</a:t>
            </a:r>
          </a:p>
          <a:p>
            <a:pPr lvl="1"/>
            <a:r>
              <a:rPr lang="en-US" altLang="zh-CN" dirty="0"/>
              <a:t>Locally Weighted Linear</a:t>
            </a:r>
            <a:br>
              <a:rPr lang="en-US" altLang="zh-CN" dirty="0"/>
            </a:br>
            <a:r>
              <a:rPr lang="en-US" altLang="zh-CN" sz="2800" dirty="0"/>
              <a:t>Regression</a:t>
            </a:r>
          </a:p>
          <a:p>
            <a:r>
              <a:rPr lang="en-US" altLang="zh-CN" sz="2800" dirty="0"/>
              <a:t>Dimension Reduction</a:t>
            </a:r>
          </a:p>
          <a:p>
            <a:pPr lvl="1"/>
            <a:r>
              <a:rPr lang="en-US" altLang="zh-CN" dirty="0"/>
              <a:t>SVD</a:t>
            </a:r>
          </a:p>
          <a:p>
            <a:pPr lvl="1"/>
            <a:r>
              <a:rPr lang="en-US" altLang="zh-CN" dirty="0"/>
              <a:t>Stochastic SVD with PCA</a:t>
            </a:r>
          </a:p>
          <a:p>
            <a:pPr lvl="1"/>
            <a:r>
              <a:rPr lang="en-US" altLang="zh-CN" dirty="0"/>
              <a:t>PCA</a:t>
            </a:r>
          </a:p>
          <a:p>
            <a:pPr lvl="1"/>
            <a:r>
              <a:rPr lang="en-US" altLang="zh-CN" dirty="0"/>
              <a:t>Independent Component Analysis</a:t>
            </a:r>
          </a:p>
          <a:p>
            <a:pPr lvl="1"/>
            <a:r>
              <a:rPr lang="en-US" altLang="zh-CN" dirty="0"/>
              <a:t>Gaussian Discriminative Analysis</a:t>
            </a:r>
            <a:endParaRPr lang="en-US" altLang="zh-CN" sz="1100" dirty="0"/>
          </a:p>
        </p:txBody>
      </p:sp>
      <p:sp>
        <p:nvSpPr>
          <p:cNvPr id="4" name="文本占位符 4"/>
          <p:cNvSpPr txBox="1">
            <a:spLocks/>
          </p:cNvSpPr>
          <p:nvPr/>
        </p:nvSpPr>
        <p:spPr>
          <a:xfrm>
            <a:off x="6457627" y="1068070"/>
            <a:ext cx="4890636" cy="5544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46" indent="-228646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93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229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520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811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/>
              <a:t>Evolution Algorithms</a:t>
            </a:r>
          </a:p>
          <a:p>
            <a:pPr lvl="1"/>
            <a:r>
              <a:rPr lang="en-US" altLang="zh-CN" dirty="0"/>
              <a:t>Genetic Algorithms</a:t>
            </a:r>
          </a:p>
          <a:p>
            <a:r>
              <a:rPr lang="en-US" altLang="zh-CN" sz="2800" dirty="0"/>
              <a:t>Recommenders</a:t>
            </a:r>
          </a:p>
          <a:p>
            <a:pPr lvl="1"/>
            <a:r>
              <a:rPr lang="en-US" altLang="zh-CN" dirty="0"/>
              <a:t>Non-distributed recommenders(“Taste”)</a:t>
            </a:r>
          </a:p>
          <a:p>
            <a:pPr lvl="1"/>
            <a:r>
              <a:rPr lang="en-US" altLang="zh-CN" dirty="0"/>
              <a:t>Distributed Item-Based Collaboration Filtering</a:t>
            </a:r>
          </a:p>
          <a:p>
            <a:pPr lvl="1"/>
            <a:r>
              <a:rPr lang="en-US" altLang="zh-CN" dirty="0"/>
              <a:t>Collaboration Filtering using a parallel matrix factorization</a:t>
            </a:r>
          </a:p>
          <a:p>
            <a:pPr lvl="1"/>
            <a:r>
              <a:rPr lang="en-US" altLang="zh-CN" dirty="0"/>
              <a:t>Slope One</a:t>
            </a:r>
            <a:endParaRPr lang="en-US" altLang="zh-CN" sz="1100" dirty="0"/>
          </a:p>
        </p:txBody>
      </p:sp>
    </p:spTree>
    <p:extLst>
      <p:ext uri="{BB962C8B-B14F-4D97-AF65-F5344CB8AC3E}">
        <p14:creationId xmlns:p14="http://schemas.microsoft.com/office/powerpoint/2010/main" val="496361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主要内容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>
                <a:solidFill>
                  <a:schemeClr val="bg1">
                    <a:lumMod val="75000"/>
                  </a:schemeClr>
                </a:solidFill>
              </a:rPr>
              <a:t>Mahout</a:t>
            </a:r>
            <a:r>
              <a:rPr lang="zh-CN" altLang="en-US" sz="3200" dirty="0">
                <a:solidFill>
                  <a:schemeClr val="bg1">
                    <a:lumMod val="75000"/>
                  </a:schemeClr>
                </a:solidFill>
              </a:rPr>
              <a:t>概述</a:t>
            </a:r>
            <a:endParaRPr lang="en-US" altLang="zh-CN" sz="32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zh-CN" sz="3200" dirty="0"/>
              <a:t>Mahout</a:t>
            </a:r>
            <a:r>
              <a:rPr lang="zh-CN" altLang="en-US" sz="3200" dirty="0"/>
              <a:t>推荐算法介绍</a:t>
            </a:r>
            <a:endParaRPr lang="en-US" altLang="zh-CN" sz="3200" dirty="0"/>
          </a:p>
          <a:p>
            <a:r>
              <a:rPr lang="en-US" altLang="zh-CN" sz="3200" dirty="0">
                <a:solidFill>
                  <a:schemeClr val="bg1">
                    <a:lumMod val="75000"/>
                  </a:schemeClr>
                </a:solidFill>
              </a:rPr>
              <a:t>Mahout</a:t>
            </a:r>
            <a:r>
              <a:rPr lang="zh-CN" altLang="en-US" sz="3200" dirty="0">
                <a:solidFill>
                  <a:schemeClr val="bg1">
                    <a:lumMod val="75000"/>
                  </a:schemeClr>
                </a:solidFill>
              </a:rPr>
              <a:t>推荐算法实战</a:t>
            </a:r>
            <a:endParaRPr lang="en-US" altLang="zh-CN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54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推荐系统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Mahout</a:t>
            </a:r>
            <a:r>
              <a:rPr lang="zh-CN" altLang="en-US" sz="3200" dirty="0"/>
              <a:t>实现了协同过滤框架</a:t>
            </a:r>
          </a:p>
          <a:p>
            <a:pPr lvl="1"/>
            <a:r>
              <a:rPr lang="zh-CN" altLang="en-US" sz="2799" dirty="0"/>
              <a:t>使用历史数据（打分，点击，购买等）作为推荐的依据</a:t>
            </a:r>
          </a:p>
          <a:p>
            <a:pPr lvl="2"/>
            <a:r>
              <a:rPr lang="en-US" altLang="zh-CN" sz="2399" dirty="0"/>
              <a:t>User-based: </a:t>
            </a:r>
            <a:r>
              <a:rPr lang="zh-CN" altLang="en-US" sz="2399" dirty="0"/>
              <a:t>通过发现类似的用户推荐商品。由于用户多变的特性，这种方法很那扩展；</a:t>
            </a:r>
          </a:p>
          <a:p>
            <a:pPr lvl="2"/>
            <a:r>
              <a:rPr lang="en-US" altLang="zh-CN" sz="2399" dirty="0"/>
              <a:t>Item-based</a:t>
            </a:r>
            <a:r>
              <a:rPr lang="zh-CN" altLang="en-US" sz="2399" dirty="0"/>
              <a:t>：通过计算</a:t>
            </a:r>
            <a:r>
              <a:rPr lang="en-US" altLang="zh-CN" sz="2399" dirty="0"/>
              <a:t>item</a:t>
            </a:r>
            <a:r>
              <a:rPr lang="zh-CN" altLang="en-US" sz="2399" dirty="0"/>
              <a:t>之间相似度推荐商品。商品不易变化，相似度矩阵可离线计算得到。（诞生于</a:t>
            </a:r>
            <a:r>
              <a:rPr lang="en-US" altLang="zh-CN" sz="2399" dirty="0"/>
              <a:t>Amazon</a:t>
            </a:r>
            <a:r>
              <a:rPr lang="zh-CN" altLang="en-US" sz="2399" dirty="0"/>
              <a:t>）</a:t>
            </a:r>
          </a:p>
          <a:p>
            <a:pPr lvl="2"/>
            <a:r>
              <a:rPr lang="zh-CN" altLang="en-US" sz="2399" dirty="0"/>
              <a:t> </a:t>
            </a:r>
            <a:r>
              <a:rPr lang="en-US" altLang="zh-CN" sz="2399" dirty="0"/>
              <a:t>MF-based</a:t>
            </a:r>
            <a:r>
              <a:rPr lang="zh-CN" altLang="en-US" sz="2399" dirty="0"/>
              <a:t>：通过将原始的</a:t>
            </a:r>
            <a:r>
              <a:rPr lang="en-US" altLang="zh-CN" sz="2399" dirty="0"/>
              <a:t>user-item</a:t>
            </a:r>
            <a:r>
              <a:rPr lang="zh-CN" altLang="en-US" sz="2399" dirty="0"/>
              <a:t>矩阵分解成小的矩阵，分析潜在的影响因子，并以解释用户的行为。（诞生于</a:t>
            </a:r>
            <a:r>
              <a:rPr lang="en-US" altLang="zh-CN" sz="2399" dirty="0"/>
              <a:t>Netflix Prize</a:t>
            </a:r>
            <a:r>
              <a:rPr lang="zh-CN" altLang="en-US" sz="2399" dirty="0"/>
              <a:t>）</a:t>
            </a:r>
            <a:endParaRPr lang="en-US" altLang="zh-CN" sz="2399" dirty="0"/>
          </a:p>
          <a:p>
            <a:r>
              <a:rPr lang="en-US" altLang="zh-CN" sz="3200" dirty="0"/>
              <a:t>Mahout</a:t>
            </a:r>
            <a:r>
              <a:rPr lang="zh-CN" altLang="en-US" sz="3200" dirty="0"/>
              <a:t>实现了协同过滤框架</a:t>
            </a:r>
          </a:p>
          <a:p>
            <a:pPr lvl="1"/>
            <a:r>
              <a:rPr lang="en-US" altLang="zh-CN" sz="2799" dirty="0"/>
              <a:t>SVD</a:t>
            </a:r>
            <a:r>
              <a:rPr lang="zh-CN" altLang="en-US" sz="2799" dirty="0"/>
              <a:t>（</a:t>
            </a:r>
            <a:r>
              <a:rPr lang="en-US" altLang="zh-CN" sz="2799" dirty="0"/>
              <a:t>Singular Value Decomposition</a:t>
            </a:r>
            <a:r>
              <a:rPr lang="zh-CN" altLang="en-US" sz="2799" dirty="0"/>
              <a:t>）因式分解实现协同过滤</a:t>
            </a:r>
          </a:p>
          <a:p>
            <a:pPr lvl="1"/>
            <a:r>
              <a:rPr lang="zh-CN" altLang="en-US" sz="2799" dirty="0"/>
              <a:t>基于</a:t>
            </a:r>
            <a:r>
              <a:rPr lang="en-US" altLang="zh-CN" sz="2799" dirty="0"/>
              <a:t>ALS</a:t>
            </a:r>
            <a:r>
              <a:rPr lang="zh-CN" altLang="en-US" sz="2799" dirty="0"/>
              <a:t>（</a:t>
            </a:r>
            <a:r>
              <a:rPr lang="en-US" altLang="zh-CN" sz="2799" dirty="0"/>
              <a:t>alternating least squares</a:t>
            </a:r>
            <a:r>
              <a:rPr lang="zh-CN" altLang="en-US" sz="2799" dirty="0"/>
              <a:t>）的协同过滤算法</a:t>
            </a:r>
            <a:endParaRPr lang="en-US" altLang="zh-CN" sz="2799" dirty="0"/>
          </a:p>
        </p:txBody>
      </p:sp>
    </p:spTree>
    <p:extLst>
      <p:ext uri="{BB962C8B-B14F-4D97-AF65-F5344CB8AC3E}">
        <p14:creationId xmlns:p14="http://schemas.microsoft.com/office/powerpoint/2010/main" val="3279492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推荐系统架构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099" y="1053530"/>
            <a:ext cx="8571859" cy="561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573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利用</a:t>
            </a:r>
            <a:r>
              <a:rPr lang="en-US" altLang="zh-CN" dirty="0"/>
              <a:t>Mahout</a:t>
            </a:r>
            <a:r>
              <a:rPr lang="zh-CN" altLang="en-US" dirty="0"/>
              <a:t>构建推荐系统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输入输出</a:t>
            </a:r>
          </a:p>
          <a:p>
            <a:pPr lvl="1"/>
            <a:r>
              <a:rPr lang="zh-CN" altLang="en-US" sz="2799" dirty="0"/>
              <a:t>输入：原始数据（</a:t>
            </a:r>
            <a:r>
              <a:rPr lang="en-US" altLang="zh-CN" sz="2799" dirty="0"/>
              <a:t>user preferences</a:t>
            </a:r>
            <a:r>
              <a:rPr lang="zh-CN" altLang="en-US" sz="2799" dirty="0"/>
              <a:t>，用户偏好）</a:t>
            </a:r>
          </a:p>
          <a:p>
            <a:pPr lvl="1"/>
            <a:r>
              <a:rPr lang="zh-CN" altLang="en-US" sz="2799" dirty="0"/>
              <a:t>输出：用户偏好估计</a:t>
            </a:r>
            <a:endParaRPr lang="en-US" altLang="zh-CN" sz="2799" dirty="0"/>
          </a:p>
          <a:p>
            <a:r>
              <a:rPr lang="zh-CN" altLang="en-US" sz="3200" dirty="0"/>
              <a:t>步骤</a:t>
            </a:r>
          </a:p>
          <a:p>
            <a:pPr lvl="1"/>
            <a:r>
              <a:rPr lang="en-US" altLang="zh-CN" sz="2799" dirty="0"/>
              <a:t>Step 1</a:t>
            </a:r>
            <a:r>
              <a:rPr lang="zh-CN" altLang="en-US" sz="2799" dirty="0"/>
              <a:t>：将原始数据映射到</a:t>
            </a:r>
            <a:r>
              <a:rPr lang="en-US" altLang="zh-CN" sz="2799" dirty="0"/>
              <a:t>Mahout</a:t>
            </a:r>
            <a:r>
              <a:rPr lang="zh-CN" altLang="en-US" sz="2799" dirty="0"/>
              <a:t>定义的</a:t>
            </a:r>
            <a:r>
              <a:rPr lang="en-US" altLang="zh-CN" sz="2799" dirty="0"/>
              <a:t>Data Model</a:t>
            </a:r>
            <a:r>
              <a:rPr lang="zh-CN" altLang="en-US" sz="2799" dirty="0"/>
              <a:t>中</a:t>
            </a:r>
          </a:p>
          <a:p>
            <a:pPr lvl="1"/>
            <a:r>
              <a:rPr lang="en-US" altLang="zh-CN" sz="2799" dirty="0"/>
              <a:t>Step 2: </a:t>
            </a:r>
            <a:r>
              <a:rPr lang="zh-CN" altLang="en-US" sz="2799" dirty="0"/>
              <a:t>调优推荐组件</a:t>
            </a:r>
          </a:p>
          <a:p>
            <a:pPr lvl="2"/>
            <a:r>
              <a:rPr lang="zh-CN" altLang="en-US" sz="2399" dirty="0"/>
              <a:t>相似度组件，临界关系组件等</a:t>
            </a:r>
          </a:p>
          <a:p>
            <a:pPr lvl="1"/>
            <a:r>
              <a:rPr lang="en-US" altLang="zh-CN" sz="2799" dirty="0"/>
              <a:t>Step 3: </a:t>
            </a:r>
            <a:r>
              <a:rPr lang="zh-CN" altLang="en-US" sz="2799" dirty="0"/>
              <a:t>计算排名估计值</a:t>
            </a:r>
          </a:p>
          <a:p>
            <a:pPr lvl="1"/>
            <a:r>
              <a:rPr lang="en-US" altLang="zh-CN" sz="2799" dirty="0"/>
              <a:t>Step 4</a:t>
            </a:r>
            <a:r>
              <a:rPr lang="zh-CN" altLang="en-US" sz="2799" dirty="0"/>
              <a:t>：评估推荐结果</a:t>
            </a:r>
            <a:endParaRPr lang="en-US" altLang="zh-CN" sz="1997" dirty="0"/>
          </a:p>
        </p:txBody>
      </p:sp>
    </p:spTree>
    <p:extLst>
      <p:ext uri="{BB962C8B-B14F-4D97-AF65-F5344CB8AC3E}">
        <p14:creationId xmlns:p14="http://schemas.microsoft.com/office/powerpoint/2010/main" val="368987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推荐系统组件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Mahout</a:t>
            </a:r>
            <a:r>
              <a:rPr lang="zh-CN" altLang="en-US" sz="3200" dirty="0"/>
              <a:t>关键抽象是通过</a:t>
            </a:r>
            <a:r>
              <a:rPr lang="en-US" altLang="zh-CN" sz="3200" dirty="0"/>
              <a:t>Java Interface</a:t>
            </a:r>
            <a:r>
              <a:rPr lang="zh-CN" altLang="en-US" sz="3200" dirty="0"/>
              <a:t>实现的</a:t>
            </a:r>
          </a:p>
          <a:p>
            <a:pPr lvl="1"/>
            <a:r>
              <a:rPr lang="en-US" altLang="zh-CN" sz="2799" dirty="0" err="1"/>
              <a:t>DataModel</a:t>
            </a:r>
            <a:r>
              <a:rPr lang="en-US" altLang="zh-CN" sz="2799" dirty="0"/>
              <a:t> Interface</a:t>
            </a:r>
          </a:p>
          <a:p>
            <a:pPr lvl="2"/>
            <a:r>
              <a:rPr lang="zh-CN" altLang="en-US" sz="2399" dirty="0"/>
              <a:t>将原始数据映射成</a:t>
            </a:r>
            <a:r>
              <a:rPr lang="en-US" altLang="zh-CN" sz="2399" dirty="0"/>
              <a:t>Mahout</a:t>
            </a:r>
            <a:r>
              <a:rPr lang="zh-CN" altLang="en-US" sz="2399" dirty="0"/>
              <a:t>兼容格式</a:t>
            </a:r>
          </a:p>
          <a:p>
            <a:pPr lvl="1"/>
            <a:r>
              <a:rPr lang="en-US" altLang="zh-CN" sz="2799" dirty="0" err="1"/>
              <a:t>UserSimilarity</a:t>
            </a:r>
            <a:r>
              <a:rPr lang="en-US" altLang="zh-CN" sz="2799" dirty="0"/>
              <a:t> Interface</a:t>
            </a:r>
          </a:p>
          <a:p>
            <a:pPr lvl="2"/>
            <a:r>
              <a:rPr lang="zh-CN" altLang="en-US" sz="2399" dirty="0"/>
              <a:t>计算两个用户间的相关度</a:t>
            </a:r>
          </a:p>
          <a:p>
            <a:pPr lvl="1"/>
            <a:r>
              <a:rPr lang="en-US" altLang="zh-CN" sz="2799" dirty="0" err="1"/>
              <a:t>ItemSimilarity</a:t>
            </a:r>
            <a:r>
              <a:rPr lang="en-US" altLang="zh-CN" sz="2799" dirty="0"/>
              <a:t> Interface</a:t>
            </a:r>
          </a:p>
          <a:p>
            <a:pPr lvl="2"/>
            <a:r>
              <a:rPr lang="zh-CN" altLang="en-US" sz="2399" dirty="0"/>
              <a:t>计算两个商品间的相关度</a:t>
            </a:r>
          </a:p>
          <a:p>
            <a:pPr lvl="1"/>
            <a:r>
              <a:rPr lang="en-US" altLang="zh-CN" sz="2799" dirty="0" err="1"/>
              <a:t>UserNeighborhood</a:t>
            </a:r>
            <a:r>
              <a:rPr lang="en-US" altLang="zh-CN" sz="2799" dirty="0"/>
              <a:t> Interface</a:t>
            </a:r>
          </a:p>
          <a:p>
            <a:pPr lvl="2"/>
            <a:r>
              <a:rPr lang="zh-CN" altLang="en-US" sz="2399" dirty="0"/>
              <a:t>定义用户或商品间的“临近”</a:t>
            </a:r>
          </a:p>
          <a:p>
            <a:pPr lvl="1"/>
            <a:r>
              <a:rPr lang="en-US" altLang="zh-CN" sz="2799" dirty="0"/>
              <a:t>Recommender Interface</a:t>
            </a:r>
          </a:p>
          <a:p>
            <a:pPr lvl="2"/>
            <a:r>
              <a:rPr lang="zh-CN" altLang="en-US" sz="2399" dirty="0"/>
              <a:t>实现具体的推荐算法，完成推荐功能（包括训练，预测等）</a:t>
            </a:r>
            <a:endParaRPr lang="en-US" altLang="zh-CN" sz="1196" dirty="0"/>
          </a:p>
        </p:txBody>
      </p:sp>
    </p:spTree>
    <p:extLst>
      <p:ext uri="{BB962C8B-B14F-4D97-AF65-F5344CB8AC3E}">
        <p14:creationId xmlns:p14="http://schemas.microsoft.com/office/powerpoint/2010/main" val="3667620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推荐系统组件：</a:t>
            </a:r>
            <a:r>
              <a:rPr lang="en-US" altLang="zh-CN" dirty="0" err="1"/>
              <a:t>DataModel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/>
              <a:t>DataModel</a:t>
            </a:r>
            <a:r>
              <a:rPr lang="zh-CN" altLang="en-US" sz="3200" dirty="0"/>
              <a:t>是一个描述用户喜好存储方式的接口</a:t>
            </a:r>
          </a:p>
          <a:p>
            <a:r>
              <a:rPr lang="en-US" altLang="zh-CN" sz="3200" dirty="0" err="1"/>
              <a:t>DataModel</a:t>
            </a:r>
            <a:r>
              <a:rPr lang="zh-CN" altLang="en-US" sz="3200" dirty="0"/>
              <a:t>支持的数据源</a:t>
            </a:r>
          </a:p>
          <a:p>
            <a:pPr lvl="1"/>
            <a:r>
              <a:rPr lang="en-US" altLang="zh-CN" sz="2799" dirty="0"/>
              <a:t>Database</a:t>
            </a:r>
          </a:p>
          <a:p>
            <a:pPr lvl="2"/>
            <a:r>
              <a:rPr lang="en-US" altLang="zh-CN" sz="2399" dirty="0" err="1"/>
              <a:t>MySQLJDBCDataModel</a:t>
            </a:r>
            <a:r>
              <a:rPr lang="en-US" altLang="zh-CN" sz="2399" dirty="0"/>
              <a:t>, </a:t>
            </a:r>
            <a:r>
              <a:rPr lang="en-US" altLang="zh-CN" sz="2399" dirty="0" err="1"/>
              <a:t>PostgreSQLDataModel</a:t>
            </a:r>
            <a:endParaRPr lang="en-US" altLang="zh-CN" sz="2399" dirty="0"/>
          </a:p>
          <a:p>
            <a:pPr lvl="2"/>
            <a:r>
              <a:rPr lang="en-US" altLang="zh-CN" sz="2399" dirty="0" err="1"/>
              <a:t>NoSQLdatabasessupported:MongoDBDataModel,CassandraDataModel</a:t>
            </a:r>
            <a:endParaRPr lang="en-US" altLang="zh-CN" sz="2399" dirty="0"/>
          </a:p>
          <a:p>
            <a:pPr lvl="1"/>
            <a:r>
              <a:rPr lang="zh-CN" altLang="en-US" sz="2799" dirty="0"/>
              <a:t>外部文件</a:t>
            </a:r>
          </a:p>
          <a:p>
            <a:pPr lvl="2"/>
            <a:r>
              <a:rPr lang="en-US" altLang="zh-CN" sz="2399" dirty="0" err="1"/>
              <a:t>FileDataModel</a:t>
            </a:r>
            <a:endParaRPr lang="en-US" altLang="zh-CN" sz="2399" dirty="0"/>
          </a:p>
          <a:p>
            <a:pPr lvl="1"/>
            <a:r>
              <a:rPr lang="en-US" altLang="zh-CN" sz="2799" dirty="0"/>
              <a:t>Generic</a:t>
            </a:r>
          </a:p>
          <a:p>
            <a:pPr lvl="2"/>
            <a:r>
              <a:rPr lang="en-US" altLang="zh-CN" sz="2399" dirty="0" err="1"/>
              <a:t>GenericDataModel</a:t>
            </a:r>
            <a:endParaRPr lang="en-US" altLang="zh-CN" sz="395" dirty="0"/>
          </a:p>
        </p:txBody>
      </p:sp>
    </p:spTree>
    <p:extLst>
      <p:ext uri="{BB962C8B-B14F-4D97-AF65-F5344CB8AC3E}">
        <p14:creationId xmlns:p14="http://schemas.microsoft.com/office/powerpoint/2010/main" val="3845284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推荐系统组件：</a:t>
            </a:r>
            <a:r>
              <a:rPr lang="en-US" altLang="zh-CN" dirty="0" err="1"/>
              <a:t>DataModel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/>
              <a:t>GenericDataModel</a:t>
            </a:r>
            <a:endParaRPr lang="en-US" altLang="zh-CN" sz="3200" dirty="0"/>
          </a:p>
          <a:p>
            <a:pPr lvl="1"/>
            <a:r>
              <a:rPr lang="zh-CN" altLang="en-US" sz="2799" dirty="0"/>
              <a:t>通过</a:t>
            </a:r>
            <a:r>
              <a:rPr lang="en-US" altLang="zh-CN" sz="2799" dirty="0"/>
              <a:t>Java</a:t>
            </a:r>
            <a:r>
              <a:rPr lang="zh-CN" altLang="en-US" sz="2799" dirty="0"/>
              <a:t>调用读取数据</a:t>
            </a:r>
          </a:p>
          <a:p>
            <a:r>
              <a:rPr lang="en-US" altLang="zh-CN" sz="3200" dirty="0" err="1"/>
              <a:t>FileDataModel</a:t>
            </a:r>
            <a:endParaRPr lang="en-US" altLang="zh-CN" sz="3200" dirty="0"/>
          </a:p>
          <a:p>
            <a:pPr lvl="1"/>
            <a:r>
              <a:rPr lang="en-US" altLang="zh-CN" sz="2799" dirty="0"/>
              <a:t>CSV(Comma Separated Values)</a:t>
            </a:r>
          </a:p>
          <a:p>
            <a:r>
              <a:rPr lang="en-US" altLang="zh-CN" sz="3200" dirty="0" err="1"/>
              <a:t>JDBCDataModel</a:t>
            </a:r>
            <a:endParaRPr lang="en-US" altLang="zh-CN" sz="3200" dirty="0"/>
          </a:p>
          <a:p>
            <a:pPr lvl="1"/>
            <a:r>
              <a:rPr lang="en-US" altLang="zh-CN" sz="2799" dirty="0"/>
              <a:t>JDBC Driver</a:t>
            </a:r>
          </a:p>
          <a:p>
            <a:pPr lvl="1"/>
            <a:r>
              <a:rPr lang="zh-CN" altLang="en-US" sz="2799" dirty="0"/>
              <a:t>标准数据库格式</a:t>
            </a:r>
            <a:endParaRPr lang="en-US" altLang="zh-CN" sz="1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067" y="4509914"/>
            <a:ext cx="8585659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112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err="1"/>
              <a:t>FileDataModel</a:t>
            </a:r>
            <a:r>
              <a:rPr lang="en-US" altLang="zh-CN" dirty="0"/>
              <a:t> – CSV </a:t>
            </a:r>
            <a:r>
              <a:rPr lang="zh-CN" altLang="en-US" dirty="0"/>
              <a:t>格式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87" y="1093911"/>
            <a:ext cx="10729192" cy="576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875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推荐系统组件：</a:t>
            </a:r>
            <a:r>
              <a:rPr lang="en-US" altLang="zh-CN" dirty="0" err="1"/>
              <a:t>DataModel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838527" y="1054100"/>
            <a:ext cx="10445067" cy="5544046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不管是什么数据源，他们共享同样的底层实现</a:t>
            </a:r>
          </a:p>
          <a:p>
            <a:r>
              <a:rPr lang="zh-CN" altLang="en-US" sz="3200" dirty="0"/>
              <a:t>基本对象：</a:t>
            </a:r>
            <a:r>
              <a:rPr lang="en-US" altLang="zh-CN" sz="3200" dirty="0"/>
              <a:t>Preference</a:t>
            </a:r>
          </a:p>
          <a:p>
            <a:pPr lvl="1"/>
            <a:r>
              <a:rPr lang="zh-CN" altLang="en-US" sz="2799" dirty="0"/>
              <a:t>三元组（</a:t>
            </a:r>
            <a:r>
              <a:rPr lang="en-US" altLang="zh-CN" sz="2799" dirty="0"/>
              <a:t>user, item, score</a:t>
            </a:r>
            <a:r>
              <a:rPr lang="zh-CN" altLang="en-US" sz="2799" dirty="0"/>
              <a:t>）</a:t>
            </a:r>
          </a:p>
          <a:p>
            <a:pPr lvl="1"/>
            <a:r>
              <a:rPr lang="zh-CN" altLang="en-US" sz="2799" dirty="0"/>
              <a:t>存储在</a:t>
            </a:r>
            <a:r>
              <a:rPr lang="en-US" altLang="zh-CN" sz="2799" dirty="0" err="1"/>
              <a:t>UserPreferenceArray</a:t>
            </a:r>
            <a:r>
              <a:rPr lang="zh-CN" altLang="en-US" sz="2799" dirty="0"/>
              <a:t>中</a:t>
            </a:r>
            <a:endParaRPr lang="en-US" altLang="zh-CN" sz="1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10" y="2997746"/>
            <a:ext cx="9243715" cy="277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771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主要内容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Mahout</a:t>
            </a:r>
            <a:r>
              <a:rPr lang="zh-CN" altLang="en-US" sz="3200" dirty="0"/>
              <a:t>概述</a:t>
            </a:r>
            <a:endParaRPr lang="en-US" altLang="zh-CN" sz="3200" dirty="0"/>
          </a:p>
          <a:p>
            <a:r>
              <a:rPr lang="en-US" altLang="zh-CN" sz="3200" dirty="0">
                <a:solidFill>
                  <a:schemeClr val="bg1">
                    <a:lumMod val="75000"/>
                  </a:schemeClr>
                </a:solidFill>
              </a:rPr>
              <a:t>Mahout</a:t>
            </a:r>
            <a:r>
              <a:rPr lang="zh-CN" altLang="en-US" sz="3200" dirty="0">
                <a:solidFill>
                  <a:schemeClr val="bg1">
                    <a:lumMod val="75000"/>
                  </a:schemeClr>
                </a:solidFill>
              </a:rPr>
              <a:t>推荐算法介绍</a:t>
            </a:r>
            <a:endParaRPr lang="en-US" altLang="zh-CN" sz="32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75000"/>
                  </a:schemeClr>
                </a:solidFill>
              </a:rPr>
              <a:t>Mahout</a:t>
            </a:r>
            <a:r>
              <a:rPr lang="zh-CN" altLang="en-US" sz="3200" dirty="0">
                <a:solidFill>
                  <a:schemeClr val="bg1">
                    <a:lumMod val="75000"/>
                  </a:schemeClr>
                </a:solidFill>
              </a:rPr>
              <a:t>推荐算法实战</a:t>
            </a:r>
            <a:endParaRPr lang="en-US" altLang="zh-CN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00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推荐系统组件：</a:t>
            </a:r>
            <a:r>
              <a:rPr lang="en-US" altLang="zh-CN" dirty="0" err="1"/>
              <a:t>UserSimilarity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/>
              <a:t>UserSimilarity</a:t>
            </a:r>
            <a:r>
              <a:rPr lang="zh-CN" altLang="en-US" sz="3200" dirty="0"/>
              <a:t>定义了两个用户的相似度</a:t>
            </a:r>
          </a:p>
          <a:p>
            <a:pPr lvl="1"/>
            <a:r>
              <a:rPr lang="zh-CN" altLang="en-US" sz="2799" dirty="0"/>
              <a:t>类似的，</a:t>
            </a:r>
            <a:r>
              <a:rPr lang="en-US" altLang="zh-CN" sz="2799" dirty="0" err="1"/>
              <a:t>ItemSimilarity</a:t>
            </a:r>
            <a:r>
              <a:rPr lang="zh-CN" altLang="en-US" sz="2799" dirty="0"/>
              <a:t>定义了两个商品间的相似度</a:t>
            </a:r>
          </a:p>
          <a:p>
            <a:r>
              <a:rPr lang="zh-CN" altLang="en-US" sz="3200" dirty="0"/>
              <a:t>相似度实现</a:t>
            </a:r>
          </a:p>
          <a:p>
            <a:pPr lvl="1"/>
            <a:r>
              <a:rPr lang="en-US" altLang="zh-CN" sz="2799" dirty="0"/>
              <a:t>Pearson Correlation</a:t>
            </a:r>
          </a:p>
          <a:p>
            <a:pPr lvl="1"/>
            <a:r>
              <a:rPr lang="en-US" altLang="zh-CN" sz="2799" dirty="0"/>
              <a:t>Spearman Correlation</a:t>
            </a:r>
          </a:p>
          <a:p>
            <a:pPr lvl="1"/>
            <a:r>
              <a:rPr lang="en-US" altLang="zh-CN" sz="2799" dirty="0"/>
              <a:t>Euclidean Distance</a:t>
            </a:r>
          </a:p>
          <a:p>
            <a:pPr lvl="1"/>
            <a:r>
              <a:rPr lang="en-US" altLang="zh-CN" sz="2799" dirty="0" err="1"/>
              <a:t>Tanimoto</a:t>
            </a:r>
            <a:r>
              <a:rPr lang="en-US" altLang="zh-CN" sz="2799" dirty="0"/>
              <a:t> Coefficient</a:t>
            </a:r>
          </a:p>
          <a:p>
            <a:pPr lvl="1"/>
            <a:r>
              <a:rPr lang="en-US" altLang="zh-CN" sz="2799" dirty="0" err="1"/>
              <a:t>LogLikelihood</a:t>
            </a:r>
            <a:r>
              <a:rPr lang="en-US" altLang="zh-CN" sz="2799" dirty="0"/>
              <a:t> Similarity</a:t>
            </a:r>
            <a:endParaRPr lang="en-US" altLang="zh-CN" sz="100" dirty="0"/>
          </a:p>
        </p:txBody>
      </p:sp>
    </p:spTree>
    <p:extLst>
      <p:ext uri="{BB962C8B-B14F-4D97-AF65-F5344CB8AC3E}">
        <p14:creationId xmlns:p14="http://schemas.microsoft.com/office/powerpoint/2010/main" val="8895372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相似度举例：</a:t>
            </a:r>
            <a:r>
              <a:rPr lang="en-US" altLang="zh-CN" dirty="0" err="1"/>
              <a:t>TanimotoDistance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03" y="981522"/>
            <a:ext cx="10580271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2301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相似度举例：</a:t>
            </a:r>
            <a:r>
              <a:rPr lang="en-US" altLang="zh-CN" dirty="0" err="1"/>
              <a:t>CosineSimilarity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03" y="981522"/>
            <a:ext cx="10633435" cy="54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0865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Pearson vs. Euclidean distance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091" y="981522"/>
            <a:ext cx="8957402" cy="579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549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Pearson vs. Euclidean distance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084" y="970398"/>
            <a:ext cx="9001000" cy="582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421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推荐系统组件：</a:t>
            </a:r>
            <a:r>
              <a:rPr lang="en-US" altLang="zh-CN" dirty="0" err="1"/>
              <a:t>UserNeighborhood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/>
              <a:t>UserNeighborhood</a:t>
            </a:r>
            <a:r>
              <a:rPr lang="zh-CN" altLang="en-US" sz="3200" dirty="0"/>
              <a:t>定义了“临近”这一概念</a:t>
            </a:r>
          </a:p>
          <a:p>
            <a:pPr lvl="1"/>
            <a:r>
              <a:rPr lang="en-US" altLang="zh-CN" sz="2799" dirty="0"/>
              <a:t>Nearest N users</a:t>
            </a:r>
          </a:p>
          <a:p>
            <a:pPr lvl="2"/>
            <a:r>
              <a:rPr lang="zh-CN" altLang="en-US" sz="2399" dirty="0"/>
              <a:t>最相似的前</a:t>
            </a:r>
            <a:r>
              <a:rPr lang="en-US" altLang="zh-CN" sz="2399" dirty="0"/>
              <a:t>N</a:t>
            </a:r>
            <a:r>
              <a:rPr lang="zh-CN" altLang="en-US" sz="2399" dirty="0"/>
              <a:t>个用户称为“</a:t>
            </a:r>
            <a:r>
              <a:rPr lang="en-US" altLang="zh-CN" sz="2399" dirty="0"/>
              <a:t>neighbors”</a:t>
            </a:r>
          </a:p>
          <a:p>
            <a:pPr lvl="1"/>
            <a:r>
              <a:rPr lang="en-US" altLang="zh-CN" sz="2799" dirty="0"/>
              <a:t>Thresholds</a:t>
            </a:r>
          </a:p>
          <a:p>
            <a:pPr lvl="2"/>
            <a:r>
              <a:rPr lang="zh-CN" altLang="en-US" sz="2399" dirty="0"/>
              <a:t>相似度高于某个阈值的用户均成为“</a:t>
            </a:r>
            <a:r>
              <a:rPr lang="en-US" altLang="zh-CN" sz="2399" dirty="0"/>
              <a:t>neighbors”</a:t>
            </a:r>
            <a:endParaRPr lang="en-US" altLang="zh-CN" sz="1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50" y="3357786"/>
            <a:ext cx="10297144" cy="299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2608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推荐系统回顾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Mahout</a:t>
            </a:r>
            <a:r>
              <a:rPr lang="zh-CN" altLang="en-US" sz="3200" dirty="0"/>
              <a:t>提供了大量的基于</a:t>
            </a:r>
            <a:r>
              <a:rPr lang="en-US" altLang="zh-CN" sz="3200" dirty="0"/>
              <a:t>CF</a:t>
            </a:r>
            <a:r>
              <a:rPr lang="zh-CN" altLang="en-US" sz="3200" dirty="0"/>
              <a:t>的推荐器</a:t>
            </a:r>
          </a:p>
          <a:p>
            <a:pPr lvl="1"/>
            <a:r>
              <a:rPr lang="zh-CN" altLang="en-US" sz="2799" dirty="0"/>
              <a:t>不同的推荐算法</a:t>
            </a:r>
          </a:p>
          <a:p>
            <a:pPr lvl="1"/>
            <a:r>
              <a:rPr lang="zh-CN" altLang="en-US" sz="2799" dirty="0"/>
              <a:t>不同的“邻接”定义</a:t>
            </a:r>
          </a:p>
          <a:p>
            <a:pPr lvl="1"/>
            <a:r>
              <a:rPr lang="zh-CN" altLang="en-US" sz="2799" dirty="0"/>
              <a:t>不同的相似度定义</a:t>
            </a:r>
            <a:endParaRPr lang="en-US" altLang="zh-CN" sz="2799" dirty="0"/>
          </a:p>
          <a:p>
            <a:r>
              <a:rPr lang="zh-CN" altLang="en-US" sz="3200" dirty="0"/>
              <a:t>评估不同的算法实现非常耗时</a:t>
            </a:r>
          </a:p>
          <a:p>
            <a:pPr lvl="1"/>
            <a:r>
              <a:rPr lang="en-US" altLang="zh-CN" sz="2799" dirty="0"/>
              <a:t>Mahout</a:t>
            </a:r>
            <a:r>
              <a:rPr lang="zh-CN" altLang="en-US" sz="2799" dirty="0"/>
              <a:t>提供了评估不同算法组合效果的工具</a:t>
            </a:r>
          </a:p>
          <a:p>
            <a:pPr lvl="1"/>
            <a:r>
              <a:rPr lang="en-US" altLang="zh-CN" sz="2799" dirty="0"/>
              <a:t>Mahout</a:t>
            </a:r>
            <a:r>
              <a:rPr lang="zh-CN" altLang="en-US" sz="2799" dirty="0"/>
              <a:t>提供了标准的推荐系统评估接口</a:t>
            </a:r>
            <a:endParaRPr lang="en-US" altLang="zh-CN" sz="2799" dirty="0"/>
          </a:p>
          <a:p>
            <a:pPr lvl="1"/>
            <a:endParaRPr lang="en-US" altLang="zh-CN" sz="2799" dirty="0"/>
          </a:p>
          <a:p>
            <a:pPr lvl="1"/>
            <a:endParaRPr lang="en-US" altLang="zh-CN" sz="100" dirty="0"/>
          </a:p>
        </p:txBody>
      </p:sp>
    </p:spTree>
    <p:extLst>
      <p:ext uri="{BB962C8B-B14F-4D97-AF65-F5344CB8AC3E}">
        <p14:creationId xmlns:p14="http://schemas.microsoft.com/office/powerpoint/2010/main" val="31941644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推荐系统评估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Mahout</a:t>
            </a:r>
            <a:r>
              <a:rPr lang="zh-CN" altLang="en-US" sz="3200" dirty="0"/>
              <a:t>提供了大量方法用于推荐系统</a:t>
            </a:r>
          </a:p>
          <a:p>
            <a:pPr lvl="1"/>
            <a:r>
              <a:rPr lang="en-US" altLang="zh-CN" sz="2799" dirty="0"/>
              <a:t>Prediction-based measures</a:t>
            </a:r>
          </a:p>
          <a:p>
            <a:pPr lvl="2"/>
            <a:r>
              <a:rPr lang="en-US" altLang="zh-CN" sz="2399" dirty="0"/>
              <a:t>Mean Average Error</a:t>
            </a:r>
          </a:p>
          <a:p>
            <a:pPr lvl="2"/>
            <a:r>
              <a:rPr lang="en-US" altLang="zh-CN" sz="2399" dirty="0"/>
              <a:t>RMSE (Root Mean Square Error)</a:t>
            </a:r>
          </a:p>
          <a:p>
            <a:pPr lvl="1"/>
            <a:r>
              <a:rPr lang="en-US" altLang="zh-CN" sz="2799" dirty="0"/>
              <a:t>IR-based measures</a:t>
            </a:r>
          </a:p>
          <a:p>
            <a:pPr lvl="2"/>
            <a:r>
              <a:rPr lang="en-US" altLang="zh-CN" sz="2399" dirty="0"/>
              <a:t>Precision, Recall, F1-measure</a:t>
            </a:r>
          </a:p>
          <a:p>
            <a:pPr lvl="2"/>
            <a:r>
              <a:rPr lang="en-US" altLang="zh-CN" sz="2399" dirty="0"/>
              <a:t>NDCG (ranking measure)</a:t>
            </a:r>
            <a:endParaRPr lang="en-US" altLang="zh-CN" sz="100" dirty="0"/>
          </a:p>
        </p:txBody>
      </p:sp>
    </p:spTree>
    <p:extLst>
      <p:ext uri="{BB962C8B-B14F-4D97-AF65-F5344CB8AC3E}">
        <p14:creationId xmlns:p14="http://schemas.microsoft.com/office/powerpoint/2010/main" val="31759611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推荐系统评估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Prediction-based measures</a:t>
            </a:r>
          </a:p>
          <a:p>
            <a:pPr lvl="1"/>
            <a:r>
              <a:rPr lang="en-US" altLang="zh-CN" sz="2799" dirty="0"/>
              <a:t>Class: </a:t>
            </a:r>
            <a:r>
              <a:rPr lang="en-US" altLang="zh-CN" sz="2799" dirty="0" err="1"/>
              <a:t>AverageAbsoluteDifferenceEvaluator</a:t>
            </a:r>
            <a:endParaRPr lang="en-US" altLang="zh-CN" sz="2799" dirty="0"/>
          </a:p>
          <a:p>
            <a:pPr lvl="1"/>
            <a:r>
              <a:rPr lang="en-US" altLang="zh-CN" sz="2799" dirty="0"/>
              <a:t>Method: evaluate()</a:t>
            </a:r>
          </a:p>
          <a:p>
            <a:pPr lvl="1"/>
            <a:r>
              <a:rPr lang="en-US" altLang="zh-CN" sz="2799" dirty="0"/>
              <a:t>Parameters:</a:t>
            </a:r>
          </a:p>
          <a:p>
            <a:pPr lvl="2"/>
            <a:r>
              <a:rPr lang="en-US" altLang="zh-CN" sz="2399" dirty="0"/>
              <a:t>Recommender implementation</a:t>
            </a:r>
          </a:p>
          <a:p>
            <a:pPr lvl="2"/>
            <a:r>
              <a:rPr lang="en-US" altLang="zh-CN" sz="2399" dirty="0" err="1"/>
              <a:t>DataModel</a:t>
            </a:r>
            <a:r>
              <a:rPr lang="en-US" altLang="zh-CN" sz="2399" dirty="0"/>
              <a:t> implementation</a:t>
            </a:r>
          </a:p>
          <a:p>
            <a:pPr lvl="2"/>
            <a:r>
              <a:rPr lang="en-US" altLang="zh-CN" sz="2399" dirty="0" err="1"/>
              <a:t>TrainingSet</a:t>
            </a:r>
            <a:r>
              <a:rPr lang="en-US" altLang="zh-CN" sz="2399" dirty="0"/>
              <a:t> size (e.g. 70%)</a:t>
            </a:r>
          </a:p>
          <a:p>
            <a:pPr lvl="2"/>
            <a:r>
              <a:rPr lang="en-US" altLang="zh-CN" sz="2399" dirty="0"/>
              <a:t>% of the data to use in the evaluation (smaller % for fast prototyping)</a:t>
            </a:r>
            <a:endParaRPr lang="en-US" altLang="zh-CN" sz="100" dirty="0"/>
          </a:p>
        </p:txBody>
      </p:sp>
    </p:spTree>
    <p:extLst>
      <p:ext uri="{BB962C8B-B14F-4D97-AF65-F5344CB8AC3E}">
        <p14:creationId xmlns:p14="http://schemas.microsoft.com/office/powerpoint/2010/main" val="26558342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推荐系统评估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IR-based measures</a:t>
            </a:r>
          </a:p>
          <a:p>
            <a:pPr lvl="1"/>
            <a:r>
              <a:rPr lang="en-US" altLang="zh-CN" sz="2799" dirty="0"/>
              <a:t>Class: </a:t>
            </a:r>
            <a:r>
              <a:rPr lang="en-US" altLang="zh-CN" sz="2799" dirty="0" err="1"/>
              <a:t>GenericRecommenderIRStatsEvaluator</a:t>
            </a:r>
            <a:endParaRPr lang="en-US" altLang="zh-CN" sz="2799" dirty="0"/>
          </a:p>
          <a:p>
            <a:pPr lvl="1"/>
            <a:r>
              <a:rPr lang="en-US" altLang="zh-CN" sz="2799" dirty="0"/>
              <a:t>Method: evaluate()</a:t>
            </a:r>
          </a:p>
          <a:p>
            <a:pPr lvl="1"/>
            <a:r>
              <a:rPr lang="en-US" altLang="zh-CN" sz="2799" dirty="0"/>
              <a:t>Parameters:</a:t>
            </a:r>
          </a:p>
          <a:p>
            <a:pPr lvl="2"/>
            <a:r>
              <a:rPr lang="en-US" altLang="zh-CN" sz="2399" dirty="0"/>
              <a:t>Recommender implementation</a:t>
            </a:r>
          </a:p>
          <a:p>
            <a:pPr lvl="2"/>
            <a:r>
              <a:rPr lang="en-US" altLang="zh-CN" sz="2399" dirty="0" err="1"/>
              <a:t>DataModel</a:t>
            </a:r>
            <a:r>
              <a:rPr lang="en-US" altLang="zh-CN" sz="2399" dirty="0"/>
              <a:t> implementation</a:t>
            </a:r>
          </a:p>
          <a:p>
            <a:pPr lvl="2"/>
            <a:r>
              <a:rPr lang="en-US" altLang="zh-CN" sz="2399" dirty="0"/>
              <a:t>Relevance Threshold (</a:t>
            </a:r>
            <a:r>
              <a:rPr lang="en-US" altLang="zh-CN" sz="2399" dirty="0" err="1"/>
              <a:t>mean+standard</a:t>
            </a:r>
            <a:r>
              <a:rPr lang="en-US" altLang="zh-CN" sz="2399" dirty="0"/>
              <a:t> deviation)</a:t>
            </a:r>
          </a:p>
          <a:p>
            <a:pPr lvl="2"/>
            <a:r>
              <a:rPr lang="en-US" altLang="zh-CN" sz="2399" dirty="0"/>
              <a:t>% of the data to use in the evaluation (smaller % for fast prototyping)</a:t>
            </a:r>
            <a:endParaRPr lang="en-US" altLang="zh-CN" sz="100" dirty="0"/>
          </a:p>
        </p:txBody>
      </p:sp>
    </p:spTree>
    <p:extLst>
      <p:ext uri="{BB962C8B-B14F-4D97-AF65-F5344CB8AC3E}">
        <p14:creationId xmlns:p14="http://schemas.microsoft.com/office/powerpoint/2010/main" val="163369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概述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基于</a:t>
            </a:r>
            <a:r>
              <a:rPr lang="en-US" altLang="zh-CN" sz="3200" dirty="0"/>
              <a:t>Spark/</a:t>
            </a:r>
            <a:r>
              <a:rPr lang="en-US" altLang="zh-CN" sz="3200" dirty="0" err="1"/>
              <a:t>Flink</a:t>
            </a:r>
            <a:r>
              <a:rPr lang="en-US" altLang="zh-CN" sz="3200" dirty="0"/>
              <a:t>/H2O</a:t>
            </a:r>
            <a:r>
              <a:rPr lang="zh-CN" altLang="en-US" sz="3200" dirty="0"/>
              <a:t>开发的数据挖掘</a:t>
            </a:r>
            <a:r>
              <a:rPr lang="en-US" altLang="zh-CN" sz="3200" dirty="0"/>
              <a:t>/</a:t>
            </a:r>
            <a:r>
              <a:rPr lang="zh-CN" altLang="en-US" sz="3200" dirty="0"/>
              <a:t>机器学习库</a:t>
            </a:r>
          </a:p>
          <a:p>
            <a:pPr lvl="1"/>
            <a:r>
              <a:rPr lang="zh-CN" altLang="en-US" sz="2799" dirty="0"/>
              <a:t>截止</a:t>
            </a:r>
            <a:r>
              <a:rPr lang="en-US" altLang="zh-CN" sz="2799" dirty="0"/>
              <a:t>2014</a:t>
            </a:r>
            <a:r>
              <a:rPr lang="zh-CN" altLang="en-US" sz="2799" dirty="0"/>
              <a:t>年底，</a:t>
            </a:r>
            <a:r>
              <a:rPr lang="en-US" altLang="zh-CN" sz="2799" dirty="0"/>
              <a:t>mahout</a:t>
            </a:r>
            <a:r>
              <a:rPr lang="zh-CN" altLang="en-US" sz="2799" dirty="0"/>
              <a:t>不再接收任何</a:t>
            </a:r>
            <a:r>
              <a:rPr lang="en-US" altLang="zh-CN" sz="2799" dirty="0"/>
              <a:t>MapReduce</a:t>
            </a:r>
            <a:r>
              <a:rPr lang="zh-CN" altLang="en-US" sz="2799" dirty="0"/>
              <a:t>开发的算法，转向</a:t>
            </a:r>
            <a:r>
              <a:rPr lang="en-US" altLang="zh-CN" sz="2799" dirty="0"/>
              <a:t>spark</a:t>
            </a:r>
            <a:endParaRPr lang="zh-CN" altLang="en-US" sz="2799" dirty="0"/>
          </a:p>
          <a:p>
            <a:r>
              <a:rPr lang="zh-CN" altLang="en-US" sz="3200" dirty="0"/>
              <a:t>良好的扩展性和容错性</a:t>
            </a:r>
          </a:p>
          <a:p>
            <a:pPr lvl="1"/>
            <a:r>
              <a:rPr lang="zh-CN" altLang="en-US" sz="2799" dirty="0"/>
              <a:t>充分利用了</a:t>
            </a:r>
            <a:r>
              <a:rPr lang="en-US" altLang="zh-CN" sz="2799" dirty="0"/>
              <a:t>MapReduce/Spark/</a:t>
            </a:r>
            <a:r>
              <a:rPr lang="en-US" altLang="zh-CN" sz="2799" dirty="0" err="1"/>
              <a:t>Flink</a:t>
            </a:r>
            <a:r>
              <a:rPr lang="en-US" altLang="zh-CN" sz="2799" dirty="0"/>
              <a:t> </a:t>
            </a:r>
            <a:r>
              <a:rPr lang="zh-CN" altLang="en-US" sz="2799" dirty="0"/>
              <a:t>和</a:t>
            </a:r>
            <a:r>
              <a:rPr lang="en-US" altLang="zh-CN" sz="2799" dirty="0"/>
              <a:t>HDFS </a:t>
            </a:r>
            <a:r>
              <a:rPr lang="zh-CN" altLang="en-US" sz="2799" dirty="0"/>
              <a:t>的扩展性和容错性</a:t>
            </a:r>
          </a:p>
          <a:p>
            <a:r>
              <a:rPr lang="zh-CN" altLang="en-US" sz="3200" dirty="0"/>
              <a:t>属于</a:t>
            </a:r>
            <a:r>
              <a:rPr lang="en-US" altLang="zh-CN" sz="3200" dirty="0"/>
              <a:t>Hadoop</a:t>
            </a:r>
            <a:r>
              <a:rPr lang="zh-CN" altLang="en-US" sz="3200" dirty="0"/>
              <a:t>生态系统重要组成部分</a:t>
            </a:r>
          </a:p>
          <a:p>
            <a:r>
              <a:rPr lang="zh-CN" altLang="en-US" sz="3200" dirty="0"/>
              <a:t>实现了大部分常用的数据挖掘算法</a:t>
            </a:r>
          </a:p>
          <a:p>
            <a:pPr lvl="1"/>
            <a:r>
              <a:rPr lang="zh-CN" altLang="en-US" sz="2799" dirty="0"/>
              <a:t>聚类算法</a:t>
            </a:r>
          </a:p>
          <a:p>
            <a:pPr lvl="1"/>
            <a:r>
              <a:rPr lang="zh-CN" altLang="en-US" sz="2799" dirty="0"/>
              <a:t>分类算法</a:t>
            </a:r>
          </a:p>
          <a:p>
            <a:pPr lvl="1"/>
            <a:r>
              <a:rPr lang="zh-CN" altLang="en-US" sz="2799" dirty="0"/>
              <a:t>推荐算法</a:t>
            </a:r>
            <a:endParaRPr lang="en-US" altLang="zh-CN" sz="2399" dirty="0"/>
          </a:p>
        </p:txBody>
      </p:sp>
    </p:spTree>
    <p:extLst>
      <p:ext uri="{BB962C8B-B14F-4D97-AF65-F5344CB8AC3E}">
        <p14:creationId xmlns:p14="http://schemas.microsoft.com/office/powerpoint/2010/main" val="13875349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主要内容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>
                <a:solidFill>
                  <a:schemeClr val="bg1">
                    <a:lumMod val="75000"/>
                  </a:schemeClr>
                </a:solidFill>
              </a:rPr>
              <a:t>Mahout</a:t>
            </a:r>
            <a:r>
              <a:rPr lang="zh-CN" altLang="en-US" sz="3200" dirty="0">
                <a:solidFill>
                  <a:schemeClr val="bg1">
                    <a:lumMod val="75000"/>
                  </a:schemeClr>
                </a:solidFill>
              </a:rPr>
              <a:t>概述</a:t>
            </a:r>
            <a:endParaRPr lang="en-US" altLang="zh-CN" sz="32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75000"/>
                  </a:schemeClr>
                </a:solidFill>
              </a:rPr>
              <a:t>Mahout</a:t>
            </a:r>
            <a:r>
              <a:rPr lang="zh-CN" altLang="en-US" sz="3200" dirty="0">
                <a:solidFill>
                  <a:schemeClr val="bg1">
                    <a:lumMod val="75000"/>
                  </a:schemeClr>
                </a:solidFill>
              </a:rPr>
              <a:t>推荐算法介绍</a:t>
            </a:r>
            <a:endParaRPr lang="en-US" altLang="zh-CN" sz="32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zh-CN" sz="3200" dirty="0"/>
              <a:t>Mahout</a:t>
            </a:r>
            <a:r>
              <a:rPr lang="zh-CN" altLang="en-US" sz="3200" dirty="0"/>
              <a:t>推荐算法实战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5710448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实例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en-US" altLang="zh-CN" dirty="0"/>
              <a:t>preferences</a:t>
            </a:r>
            <a:endParaRPr lang="zh-CN" altLang="en-US" dirty="0"/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838527" y="1054100"/>
            <a:ext cx="10445067" cy="5544046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要求</a:t>
            </a:r>
            <a:endParaRPr lang="en-US" altLang="zh-CN" sz="3200" dirty="0"/>
          </a:p>
          <a:p>
            <a:pPr lvl="1"/>
            <a:r>
              <a:rPr lang="zh-CN" altLang="en-US" sz="2799" dirty="0"/>
              <a:t>创建</a:t>
            </a:r>
            <a:r>
              <a:rPr lang="en-US" altLang="zh-CN" sz="2799" dirty="0"/>
              <a:t>user-item</a:t>
            </a:r>
            <a:r>
              <a:rPr lang="zh-CN" altLang="en-US" sz="2799" dirty="0"/>
              <a:t>偏好数据，并输出</a:t>
            </a:r>
            <a:endParaRPr lang="en-US" altLang="zh-CN" sz="2799" dirty="0"/>
          </a:p>
          <a:p>
            <a:r>
              <a:rPr lang="zh-CN" altLang="en-US" sz="3200" dirty="0"/>
              <a:t>实现</a:t>
            </a:r>
            <a:endParaRPr lang="en-US" altLang="zh-CN" sz="3200" dirty="0"/>
          </a:p>
          <a:p>
            <a:pPr lvl="1"/>
            <a:r>
              <a:rPr lang="zh-CN" altLang="en-US" sz="2799" dirty="0"/>
              <a:t>使用</a:t>
            </a:r>
            <a:r>
              <a:rPr lang="en-US" altLang="zh-CN" sz="2799" dirty="0" err="1"/>
              <a:t>GenericUserPreferenceArray</a:t>
            </a:r>
            <a:r>
              <a:rPr lang="zh-CN" altLang="en-US" sz="2799" dirty="0"/>
              <a:t>创建数据</a:t>
            </a:r>
            <a:endParaRPr lang="en-US" altLang="zh-CN" sz="2799" dirty="0"/>
          </a:p>
          <a:p>
            <a:pPr lvl="1"/>
            <a:r>
              <a:rPr lang="zh-CN" altLang="en-US" sz="2799" dirty="0"/>
              <a:t>通过</a:t>
            </a:r>
            <a:r>
              <a:rPr lang="en-US" altLang="zh-CN" sz="2799" dirty="0" err="1"/>
              <a:t>PreferenceArray</a:t>
            </a:r>
            <a:r>
              <a:rPr lang="zh-CN" altLang="en-US" sz="2799" dirty="0"/>
              <a:t>存储数据</a:t>
            </a:r>
            <a:endParaRPr lang="en-US" altLang="zh-CN" sz="2799" dirty="0"/>
          </a:p>
          <a:p>
            <a:pPr lvl="1"/>
            <a:endParaRPr lang="en-US" altLang="zh-CN" sz="100" dirty="0"/>
          </a:p>
        </p:txBody>
      </p:sp>
    </p:spTree>
    <p:extLst>
      <p:ext uri="{BB962C8B-B14F-4D97-AF65-F5344CB8AC3E}">
        <p14:creationId xmlns:p14="http://schemas.microsoft.com/office/powerpoint/2010/main" val="33940328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实例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  <a:r>
              <a:rPr lang="en-US" altLang="zh-CN" dirty="0"/>
              <a:t>data model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/>
              <a:t>PreferenceArray</a:t>
            </a:r>
            <a:r>
              <a:rPr lang="zh-CN" altLang="en-US" sz="3200" dirty="0"/>
              <a:t>存储了单个用户的偏好</a:t>
            </a:r>
          </a:p>
          <a:p>
            <a:r>
              <a:rPr lang="zh-CN" altLang="en-US" sz="3200" dirty="0"/>
              <a:t>所有用户的偏好数据如何保存？</a:t>
            </a:r>
          </a:p>
          <a:p>
            <a:pPr lvl="1"/>
            <a:r>
              <a:rPr lang="en-US" altLang="zh-CN" sz="2799" dirty="0" err="1"/>
              <a:t>HashMap</a:t>
            </a:r>
            <a:r>
              <a:rPr lang="zh-CN" altLang="en-US" sz="2799" dirty="0"/>
              <a:t>？ </a:t>
            </a:r>
            <a:r>
              <a:rPr lang="en-US" altLang="zh-CN" sz="2799" dirty="0"/>
              <a:t>NO!</a:t>
            </a:r>
          </a:p>
          <a:p>
            <a:pPr lvl="1"/>
            <a:r>
              <a:rPr lang="en-US" altLang="zh-CN" sz="2799" dirty="0"/>
              <a:t>Mahout</a:t>
            </a:r>
            <a:r>
              <a:rPr lang="zh-CN" altLang="en-US" sz="2799" dirty="0"/>
              <a:t>引入了一个为推荐任务优化的数据结构</a:t>
            </a:r>
          </a:p>
          <a:p>
            <a:pPr lvl="2"/>
            <a:r>
              <a:rPr lang="en-US" altLang="zh-CN" sz="2399" dirty="0" err="1"/>
              <a:t>FastByIDMap</a:t>
            </a:r>
            <a:endParaRPr lang="en-US" altLang="zh-CN" sz="2399" dirty="0"/>
          </a:p>
          <a:p>
            <a:r>
              <a:rPr lang="zh-CN" altLang="en-US" sz="3200" dirty="0"/>
              <a:t>需求</a:t>
            </a:r>
            <a:endParaRPr lang="en-US" altLang="zh-CN" sz="3200" dirty="0"/>
          </a:p>
          <a:p>
            <a:pPr lvl="1"/>
            <a:r>
              <a:rPr lang="zh-CN" altLang="en-US" sz="2799" dirty="0"/>
              <a:t>使用</a:t>
            </a:r>
            <a:r>
              <a:rPr lang="en-US" altLang="zh-CN" sz="2799" dirty="0" err="1"/>
              <a:t>GenericDataModel</a:t>
            </a:r>
            <a:r>
              <a:rPr lang="zh-CN" altLang="en-US" sz="2799" dirty="0"/>
              <a:t>读入</a:t>
            </a:r>
            <a:r>
              <a:rPr lang="en-US" altLang="zh-CN" sz="2799" dirty="0" err="1"/>
              <a:t>FastByIDMap</a:t>
            </a:r>
            <a:r>
              <a:rPr lang="zh-CN" altLang="en-US" sz="2799" dirty="0"/>
              <a:t>数据</a:t>
            </a:r>
          </a:p>
        </p:txBody>
      </p:sp>
    </p:spTree>
    <p:extLst>
      <p:ext uri="{BB962C8B-B14F-4D97-AF65-F5344CB8AC3E}">
        <p14:creationId xmlns:p14="http://schemas.microsoft.com/office/powerpoint/2010/main" val="29829349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实例</a:t>
            </a:r>
            <a:r>
              <a:rPr lang="en-US" altLang="zh-CN" dirty="0"/>
              <a:t>3</a:t>
            </a:r>
            <a:r>
              <a:rPr lang="zh-CN" altLang="en-US" dirty="0"/>
              <a:t>：</a:t>
            </a:r>
            <a:r>
              <a:rPr lang="en-US" altLang="zh-CN" dirty="0"/>
              <a:t>Recommender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需求</a:t>
            </a:r>
            <a:endParaRPr lang="en-US" altLang="zh-CN" sz="3200" dirty="0"/>
          </a:p>
          <a:p>
            <a:pPr lvl="1"/>
            <a:r>
              <a:rPr lang="zh-CN" altLang="en-US" sz="2799" dirty="0"/>
              <a:t>通过</a:t>
            </a:r>
            <a:r>
              <a:rPr lang="en-US" altLang="zh-CN" sz="2799" dirty="0"/>
              <a:t>User-based</a:t>
            </a:r>
            <a:r>
              <a:rPr lang="zh-CN" altLang="en-US" sz="2799" dirty="0"/>
              <a:t>协同过滤推荐算法给用户</a:t>
            </a:r>
            <a:r>
              <a:rPr lang="en-US" altLang="zh-CN" sz="2799" dirty="0"/>
              <a:t>1</a:t>
            </a:r>
            <a:r>
              <a:rPr lang="zh-CN" altLang="en-US" sz="2799" dirty="0"/>
              <a:t>推荐</a:t>
            </a:r>
            <a:r>
              <a:rPr lang="en-US" altLang="zh-CN" sz="2799" dirty="0"/>
              <a:t>2</a:t>
            </a:r>
            <a:r>
              <a:rPr lang="zh-CN" altLang="en-US" sz="2799" dirty="0"/>
              <a:t>个商品</a:t>
            </a:r>
            <a:endParaRPr lang="en-US" altLang="zh-CN" sz="2799" dirty="0"/>
          </a:p>
          <a:p>
            <a:r>
              <a:rPr lang="zh-CN" altLang="en-US" sz="3200" dirty="0"/>
              <a:t>实现</a:t>
            </a:r>
            <a:endParaRPr lang="en-US" altLang="zh-CN" sz="3200" dirty="0"/>
          </a:p>
          <a:p>
            <a:pPr lvl="1"/>
            <a:r>
              <a:rPr lang="zh-CN" altLang="en-US" sz="2799" dirty="0"/>
              <a:t>使用</a:t>
            </a:r>
            <a:r>
              <a:rPr lang="en-US" altLang="zh-CN" sz="2799" dirty="0" err="1"/>
              <a:t>FileDataModel</a:t>
            </a:r>
            <a:r>
              <a:rPr lang="zh-CN" altLang="en-US" sz="2799" dirty="0"/>
              <a:t>读入文件</a:t>
            </a:r>
            <a:endParaRPr lang="en-US" altLang="zh-CN" sz="2799" dirty="0"/>
          </a:p>
          <a:p>
            <a:pPr lvl="1"/>
            <a:r>
              <a:rPr lang="zh-CN" altLang="en-US" sz="2799" dirty="0"/>
              <a:t>通过</a:t>
            </a:r>
            <a:r>
              <a:rPr lang="en-US" altLang="zh-CN" sz="2799" dirty="0" err="1"/>
              <a:t>PearsonCorrelationSimilarity</a:t>
            </a:r>
            <a:r>
              <a:rPr lang="zh-CN" altLang="en-US" sz="2799" dirty="0"/>
              <a:t>来计算相似度</a:t>
            </a:r>
            <a:endParaRPr lang="en-US" altLang="zh-CN" sz="2799" dirty="0"/>
          </a:p>
          <a:p>
            <a:pPr lvl="1"/>
            <a:r>
              <a:rPr lang="zh-CN" altLang="en-US" sz="2799" dirty="0"/>
              <a:t>使用</a:t>
            </a:r>
            <a:r>
              <a:rPr lang="en-US" altLang="zh-CN" sz="2799" dirty="0" err="1"/>
              <a:t>GenericUserBasedRecommender</a:t>
            </a:r>
            <a:r>
              <a:rPr lang="zh-CN" altLang="en-US" sz="2799" dirty="0"/>
              <a:t>构建推荐引擎</a:t>
            </a:r>
            <a:endParaRPr lang="en-US" altLang="zh-CN" sz="2799" dirty="0"/>
          </a:p>
          <a:p>
            <a:pPr lvl="1"/>
            <a:endParaRPr lang="en-US" altLang="zh-CN" sz="2799" dirty="0"/>
          </a:p>
          <a:p>
            <a:pPr lvl="1"/>
            <a:endParaRPr lang="zh-CN" altLang="en-US" sz="2799" dirty="0"/>
          </a:p>
        </p:txBody>
      </p:sp>
    </p:spTree>
    <p:extLst>
      <p:ext uri="{BB962C8B-B14F-4D97-AF65-F5344CB8AC3E}">
        <p14:creationId xmlns:p14="http://schemas.microsoft.com/office/powerpoint/2010/main" val="10284703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常用开放数据集：</a:t>
            </a:r>
            <a:r>
              <a:rPr lang="en-US" altLang="zh-CN" dirty="0" err="1"/>
              <a:t>MovieLens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内容</a:t>
            </a:r>
          </a:p>
          <a:p>
            <a:pPr lvl="1"/>
            <a:r>
              <a:rPr lang="zh-CN" altLang="en-US" sz="2799" dirty="0"/>
              <a:t>从</a:t>
            </a:r>
            <a:r>
              <a:rPr lang="en-US" altLang="zh-CN" sz="2799" dirty="0"/>
              <a:t>http://movielens.org</a:t>
            </a:r>
            <a:r>
              <a:rPr lang="zh-CN" altLang="en-US" sz="2799" dirty="0"/>
              <a:t>收集到的电影点评数据</a:t>
            </a:r>
          </a:p>
          <a:p>
            <a:r>
              <a:rPr lang="zh-CN" altLang="en-US" sz="3200" dirty="0"/>
              <a:t>数据量（数据条数）</a:t>
            </a:r>
          </a:p>
          <a:p>
            <a:pPr lvl="1"/>
            <a:r>
              <a:rPr lang="en-US" altLang="zh-CN" sz="2799" dirty="0"/>
              <a:t>100K</a:t>
            </a:r>
          </a:p>
          <a:p>
            <a:pPr lvl="1"/>
            <a:r>
              <a:rPr lang="en-US" altLang="zh-CN" sz="2799" dirty="0"/>
              <a:t>1M</a:t>
            </a:r>
          </a:p>
          <a:p>
            <a:pPr lvl="1"/>
            <a:r>
              <a:rPr lang="en-US" altLang="zh-CN" sz="2799" dirty="0"/>
              <a:t>10M</a:t>
            </a:r>
          </a:p>
          <a:p>
            <a:pPr lvl="1"/>
            <a:r>
              <a:rPr lang="en-US" altLang="zh-CN" sz="2799" dirty="0"/>
              <a:t>20M</a:t>
            </a:r>
          </a:p>
          <a:p>
            <a:r>
              <a:rPr lang="zh-CN" altLang="en-US" sz="3200" dirty="0"/>
              <a:t>数据集下载</a:t>
            </a:r>
          </a:p>
          <a:p>
            <a:pPr lvl="1"/>
            <a:r>
              <a:rPr lang="en-US" altLang="zh-CN" sz="2799" dirty="0"/>
              <a:t>http://grouplens.org/datasets/movielens/</a:t>
            </a:r>
            <a:endParaRPr lang="en-US" altLang="zh-CN" sz="100" dirty="0"/>
          </a:p>
        </p:txBody>
      </p:sp>
    </p:spTree>
    <p:extLst>
      <p:ext uri="{BB962C8B-B14F-4D97-AF65-F5344CB8AC3E}">
        <p14:creationId xmlns:p14="http://schemas.microsoft.com/office/powerpoint/2010/main" val="2276136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实例</a:t>
            </a:r>
            <a:r>
              <a:rPr lang="en-US" altLang="zh-CN" dirty="0"/>
              <a:t>4</a:t>
            </a:r>
            <a:r>
              <a:rPr lang="zh-CN" altLang="en-US" dirty="0"/>
              <a:t>：推荐模型评估（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838527" y="1054100"/>
            <a:ext cx="10445067" cy="5544046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需求</a:t>
            </a:r>
            <a:endParaRPr lang="en-US" altLang="zh-CN" sz="3200" dirty="0"/>
          </a:p>
          <a:p>
            <a:pPr lvl="1"/>
            <a:r>
              <a:rPr lang="zh-CN" altLang="en-US" sz="2799" dirty="0"/>
              <a:t>评估实例</a:t>
            </a:r>
            <a:r>
              <a:rPr lang="en-US" altLang="zh-CN" sz="2799" dirty="0"/>
              <a:t>3</a:t>
            </a:r>
            <a:r>
              <a:rPr lang="zh-CN" altLang="en-US" sz="2799" dirty="0"/>
              <a:t>的推荐系统的优劣</a:t>
            </a:r>
            <a:endParaRPr lang="en-US" altLang="zh-CN" sz="2799" dirty="0"/>
          </a:p>
          <a:p>
            <a:r>
              <a:rPr lang="zh-CN" altLang="en-US" sz="3200" dirty="0"/>
              <a:t>实现</a:t>
            </a:r>
            <a:endParaRPr lang="en-US" altLang="zh-CN" sz="3200" dirty="0"/>
          </a:p>
          <a:p>
            <a:pPr lvl="1"/>
            <a:r>
              <a:rPr lang="zh-CN" altLang="en-US" sz="2799" dirty="0"/>
              <a:t>使用</a:t>
            </a:r>
            <a:r>
              <a:rPr lang="en-US" altLang="zh-CN" sz="2799" dirty="0" err="1"/>
              <a:t>AverageAbsoluteDifferenceRecommenderEvaluator</a:t>
            </a:r>
            <a:r>
              <a:rPr lang="zh-CN" altLang="en-US" sz="2799" dirty="0"/>
              <a:t>和</a:t>
            </a:r>
            <a:r>
              <a:rPr lang="en-US" altLang="zh-CN" sz="2799" dirty="0" err="1"/>
              <a:t>RMSRecommenderEvaluator</a:t>
            </a:r>
            <a:r>
              <a:rPr lang="zh-CN" altLang="en-US" sz="2799" dirty="0"/>
              <a:t>来评估模型</a:t>
            </a:r>
            <a:endParaRPr lang="en-US" altLang="zh-CN" sz="2799" dirty="0"/>
          </a:p>
          <a:p>
            <a:pPr lvl="1"/>
            <a:r>
              <a:rPr lang="zh-CN" altLang="en-US" sz="2799" dirty="0"/>
              <a:t>通过</a:t>
            </a:r>
            <a:r>
              <a:rPr lang="en-US" altLang="zh-CN" sz="2799" dirty="0" err="1"/>
              <a:t>RecommenderBuilder</a:t>
            </a:r>
            <a:r>
              <a:rPr lang="zh-CN" altLang="en-US" sz="2799" dirty="0"/>
              <a:t>来实现评估模型</a:t>
            </a:r>
            <a:endParaRPr lang="en-US" altLang="zh-CN" sz="2799" dirty="0"/>
          </a:p>
          <a:p>
            <a:pPr lvl="1"/>
            <a:endParaRPr lang="en-US" altLang="zh-CN" sz="2799" dirty="0"/>
          </a:p>
          <a:p>
            <a:pPr lvl="1"/>
            <a:endParaRPr lang="zh-CN" altLang="en-US" sz="2799" dirty="0"/>
          </a:p>
        </p:txBody>
      </p:sp>
    </p:spTree>
    <p:extLst>
      <p:ext uri="{BB962C8B-B14F-4D97-AF65-F5344CB8AC3E}">
        <p14:creationId xmlns:p14="http://schemas.microsoft.com/office/powerpoint/2010/main" val="19834914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实例</a:t>
            </a:r>
            <a:r>
              <a:rPr lang="en-US" altLang="zh-CN" dirty="0"/>
              <a:t>5</a:t>
            </a:r>
            <a:r>
              <a:rPr lang="zh-CN" altLang="en-US" dirty="0"/>
              <a:t>：推荐模型评估（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838527" y="1054100"/>
            <a:ext cx="10445067" cy="5544046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需求</a:t>
            </a:r>
            <a:endParaRPr lang="en-US" altLang="zh-CN" sz="3200" dirty="0"/>
          </a:p>
          <a:p>
            <a:pPr lvl="1"/>
            <a:r>
              <a:rPr lang="zh-CN" altLang="en-US" sz="2799" dirty="0"/>
              <a:t>通过</a:t>
            </a:r>
            <a:r>
              <a:rPr lang="en-US" altLang="zh-CN" sz="2799" dirty="0"/>
              <a:t>IR</a:t>
            </a:r>
            <a:r>
              <a:rPr lang="zh-CN" altLang="en-US" sz="2799" dirty="0"/>
              <a:t>指标来评估实例</a:t>
            </a:r>
            <a:r>
              <a:rPr lang="en-US" altLang="zh-CN" sz="2799" dirty="0"/>
              <a:t>3</a:t>
            </a:r>
            <a:r>
              <a:rPr lang="zh-CN" altLang="en-US" sz="2799" dirty="0"/>
              <a:t>的推荐系统的优劣</a:t>
            </a:r>
            <a:endParaRPr lang="en-US" altLang="zh-CN" sz="2799" dirty="0"/>
          </a:p>
          <a:p>
            <a:r>
              <a:rPr lang="zh-CN" altLang="en-US" sz="3200" dirty="0"/>
              <a:t>实现</a:t>
            </a:r>
            <a:endParaRPr lang="en-US" altLang="zh-CN" sz="3200" dirty="0"/>
          </a:p>
          <a:p>
            <a:pPr lvl="1"/>
            <a:r>
              <a:rPr lang="zh-CN" altLang="en-US" sz="2799" dirty="0"/>
              <a:t>使用</a:t>
            </a:r>
            <a:r>
              <a:rPr lang="en-US" altLang="zh-CN" sz="2799" dirty="0" err="1"/>
              <a:t>RecommenderIRStatsEvaluator</a:t>
            </a:r>
            <a:r>
              <a:rPr lang="zh-CN" altLang="en-US" sz="2799" dirty="0"/>
              <a:t>来进行评估</a:t>
            </a:r>
            <a:endParaRPr lang="en-US" altLang="zh-CN" sz="2799" dirty="0"/>
          </a:p>
          <a:p>
            <a:pPr lvl="1"/>
            <a:endParaRPr lang="en-US" altLang="zh-CN" sz="2799" dirty="0"/>
          </a:p>
          <a:p>
            <a:pPr lvl="1"/>
            <a:endParaRPr lang="zh-CN" altLang="en-US" sz="2799" dirty="0"/>
          </a:p>
        </p:txBody>
      </p:sp>
    </p:spTree>
    <p:extLst>
      <p:ext uri="{BB962C8B-B14F-4D97-AF65-F5344CB8AC3E}">
        <p14:creationId xmlns:p14="http://schemas.microsoft.com/office/powerpoint/2010/main" val="25119558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实例</a:t>
            </a:r>
            <a:r>
              <a:rPr lang="en-US" altLang="zh-CN" dirty="0"/>
              <a:t>6</a:t>
            </a:r>
            <a:r>
              <a:rPr lang="zh-CN" altLang="en-US" dirty="0"/>
              <a:t>：</a:t>
            </a:r>
            <a:r>
              <a:rPr lang="en-US" altLang="zh-CN" dirty="0" err="1"/>
              <a:t>MovieLens</a:t>
            </a:r>
            <a:r>
              <a:rPr lang="zh-CN" altLang="en-US" dirty="0"/>
              <a:t>推荐系统</a:t>
            </a:r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838527" y="1054100"/>
            <a:ext cx="10445067" cy="5544046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需求</a:t>
            </a:r>
            <a:endParaRPr lang="en-US" altLang="zh-CN" sz="3200" dirty="0"/>
          </a:p>
          <a:p>
            <a:pPr lvl="1"/>
            <a:r>
              <a:rPr lang="zh-CN" altLang="en-US" sz="2799" dirty="0"/>
              <a:t>使用</a:t>
            </a:r>
            <a:r>
              <a:rPr lang="en-US" altLang="zh-CN" sz="2799" dirty="0" err="1"/>
              <a:t>MovieLens</a:t>
            </a:r>
            <a:r>
              <a:rPr lang="en-US" altLang="zh-CN" sz="2799" dirty="0"/>
              <a:t> 1M</a:t>
            </a:r>
            <a:r>
              <a:rPr lang="zh-CN" altLang="en-US" sz="2799" dirty="0"/>
              <a:t>数据集实现电影推荐系统</a:t>
            </a:r>
            <a:endParaRPr lang="en-US" altLang="zh-CN" sz="2799" dirty="0"/>
          </a:p>
          <a:p>
            <a:r>
              <a:rPr lang="zh-CN" altLang="en-US" sz="3200" dirty="0"/>
              <a:t>步骤</a:t>
            </a:r>
            <a:endParaRPr lang="en-US" altLang="zh-CN" sz="3200" dirty="0"/>
          </a:p>
          <a:p>
            <a:pPr lvl="1"/>
            <a:r>
              <a:rPr lang="zh-CN" altLang="en-US" sz="2799" dirty="0"/>
              <a:t>实现</a:t>
            </a:r>
            <a:r>
              <a:rPr lang="en-US" altLang="zh-CN" sz="2799" dirty="0" err="1"/>
              <a:t>MovieLens</a:t>
            </a:r>
            <a:r>
              <a:rPr lang="zh-CN" altLang="en-US" sz="2799" dirty="0"/>
              <a:t>数据集的</a:t>
            </a:r>
            <a:r>
              <a:rPr lang="en-US" altLang="zh-CN" sz="2799" dirty="0" err="1"/>
              <a:t>DataModel</a:t>
            </a:r>
            <a:endParaRPr lang="en-US" altLang="zh-CN" sz="2799" dirty="0"/>
          </a:p>
          <a:p>
            <a:pPr lvl="1"/>
            <a:r>
              <a:rPr lang="zh-CN" altLang="en-US" sz="2799" dirty="0"/>
              <a:t>实现</a:t>
            </a:r>
            <a:r>
              <a:rPr lang="en-US" altLang="zh-CN" sz="2799" dirty="0"/>
              <a:t>Item-based</a:t>
            </a:r>
            <a:r>
              <a:rPr lang="zh-CN" altLang="en-US" sz="2799" dirty="0"/>
              <a:t>和</a:t>
            </a:r>
            <a:r>
              <a:rPr lang="en-US" altLang="zh-CN" sz="2799" dirty="0"/>
              <a:t>User-based</a:t>
            </a:r>
            <a:r>
              <a:rPr lang="zh-CN" altLang="en-US" sz="2799" dirty="0"/>
              <a:t>的协同过滤推荐，并保存结果</a:t>
            </a:r>
            <a:endParaRPr lang="en-US" altLang="zh-CN" sz="2799" dirty="0"/>
          </a:p>
          <a:p>
            <a:pPr lvl="1"/>
            <a:endParaRPr lang="en-US" altLang="zh-CN" sz="2799" dirty="0"/>
          </a:p>
          <a:p>
            <a:pPr lvl="1"/>
            <a:endParaRPr lang="zh-CN" altLang="en-US" sz="2799" dirty="0"/>
          </a:p>
        </p:txBody>
      </p:sp>
    </p:spTree>
    <p:extLst>
      <p:ext uri="{BB962C8B-B14F-4D97-AF65-F5344CB8AC3E}">
        <p14:creationId xmlns:p14="http://schemas.microsoft.com/office/powerpoint/2010/main" val="19013312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常用开放数据集：</a:t>
            </a:r>
            <a:r>
              <a:rPr lang="en-US" altLang="zh-CN" dirty="0"/>
              <a:t>Book-Crossing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内容</a:t>
            </a:r>
          </a:p>
          <a:p>
            <a:pPr lvl="1"/>
            <a:r>
              <a:rPr lang="zh-CN" altLang="en-US" sz="2799" dirty="0"/>
              <a:t>来自</a:t>
            </a:r>
            <a:r>
              <a:rPr lang="en-US" altLang="zh-CN" sz="2799" dirty="0"/>
              <a:t>Book-Crossing</a:t>
            </a:r>
            <a:r>
              <a:rPr lang="zh-CN" altLang="en-US" sz="2799" dirty="0"/>
              <a:t>图书社区，读者对书籍的评分</a:t>
            </a:r>
          </a:p>
          <a:p>
            <a:r>
              <a:rPr lang="zh-CN" altLang="en-US" sz="3200" dirty="0"/>
              <a:t>数据量（数据条数）</a:t>
            </a:r>
          </a:p>
          <a:p>
            <a:pPr lvl="1"/>
            <a:r>
              <a:rPr lang="en-US" altLang="zh-CN" sz="2799" dirty="0"/>
              <a:t>278858</a:t>
            </a:r>
            <a:r>
              <a:rPr lang="zh-CN" altLang="en-US" sz="2799" dirty="0"/>
              <a:t>个用户对</a:t>
            </a:r>
            <a:r>
              <a:rPr lang="en-US" altLang="zh-CN" sz="2799" dirty="0"/>
              <a:t>271379</a:t>
            </a:r>
            <a:r>
              <a:rPr lang="zh-CN" altLang="en-US" sz="2799" dirty="0"/>
              <a:t>本书进行的评分</a:t>
            </a:r>
            <a:r>
              <a:rPr lang="en-US" altLang="zh-CN" sz="2799" dirty="0"/>
              <a:t>,</a:t>
            </a:r>
            <a:r>
              <a:rPr lang="zh-CN" altLang="en-US" sz="2799" dirty="0"/>
              <a:t>包括显式和隐式的评分</a:t>
            </a:r>
          </a:p>
          <a:p>
            <a:r>
              <a:rPr lang="zh-CN" altLang="en-US" sz="3200" dirty="0"/>
              <a:t>数据集下载</a:t>
            </a:r>
          </a:p>
          <a:p>
            <a:pPr lvl="1"/>
            <a:r>
              <a:rPr lang="en-US" altLang="zh-CN" sz="2799" dirty="0"/>
              <a:t>http://grouplens.org/datasets/book-crossing/</a:t>
            </a:r>
            <a:endParaRPr lang="en-US" altLang="zh-CN" sz="100" dirty="0"/>
          </a:p>
        </p:txBody>
      </p:sp>
    </p:spTree>
    <p:extLst>
      <p:ext uri="{BB962C8B-B14F-4D97-AF65-F5344CB8AC3E}">
        <p14:creationId xmlns:p14="http://schemas.microsoft.com/office/powerpoint/2010/main" val="36096202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实例</a:t>
            </a:r>
            <a:r>
              <a:rPr lang="en-US" altLang="zh-CN" dirty="0"/>
              <a:t>6</a:t>
            </a:r>
            <a:r>
              <a:rPr lang="zh-CN" altLang="en-US" dirty="0"/>
              <a:t>：</a:t>
            </a:r>
            <a:r>
              <a:rPr lang="en-US" altLang="zh-CN" dirty="0" err="1"/>
              <a:t>BookCrossing</a:t>
            </a:r>
            <a:r>
              <a:rPr lang="zh-CN" altLang="en-US" dirty="0"/>
              <a:t>推荐系统</a:t>
            </a:r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838527" y="1054100"/>
            <a:ext cx="10445067" cy="5544046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需求</a:t>
            </a:r>
            <a:endParaRPr lang="en-US" altLang="zh-CN" sz="3200" dirty="0"/>
          </a:p>
          <a:p>
            <a:pPr lvl="1"/>
            <a:r>
              <a:rPr lang="zh-CN" altLang="en-US" sz="2799" dirty="0"/>
              <a:t>使用</a:t>
            </a:r>
            <a:r>
              <a:rPr lang="en-US" altLang="zh-CN" sz="2799" dirty="0" err="1"/>
              <a:t>BookCrossing</a:t>
            </a:r>
            <a:r>
              <a:rPr lang="zh-CN" altLang="en-US" sz="2799" dirty="0"/>
              <a:t>数据集实现两种图书推荐系统</a:t>
            </a:r>
            <a:endParaRPr lang="en-US" altLang="zh-CN" sz="2799" dirty="0"/>
          </a:p>
          <a:p>
            <a:pPr lvl="2"/>
            <a:r>
              <a:rPr lang="zh-CN" altLang="en-US" sz="2399" dirty="0"/>
              <a:t>基于</a:t>
            </a:r>
            <a:r>
              <a:rPr lang="en-US" altLang="zh-CN" sz="2399" dirty="0"/>
              <a:t>ratings</a:t>
            </a:r>
            <a:r>
              <a:rPr lang="zh-CN" altLang="en-US" sz="2399" dirty="0"/>
              <a:t>推荐</a:t>
            </a:r>
            <a:endParaRPr lang="en-US" altLang="zh-CN" sz="2399" dirty="0"/>
          </a:p>
          <a:p>
            <a:pPr lvl="2"/>
            <a:r>
              <a:rPr lang="zh-CN" altLang="en-US" sz="2399" dirty="0"/>
              <a:t>无</a:t>
            </a:r>
            <a:r>
              <a:rPr lang="en-US" altLang="zh-CN" sz="2399" dirty="0"/>
              <a:t>ratings</a:t>
            </a:r>
            <a:r>
              <a:rPr lang="zh-CN" altLang="en-US" sz="2399" dirty="0"/>
              <a:t>推荐</a:t>
            </a:r>
            <a:endParaRPr lang="en-US" altLang="zh-CN" sz="2399" dirty="0"/>
          </a:p>
          <a:p>
            <a:r>
              <a:rPr lang="zh-CN" altLang="en-US" sz="3200" dirty="0"/>
              <a:t>步骤</a:t>
            </a:r>
            <a:endParaRPr lang="en-US" altLang="zh-CN" sz="3200" dirty="0"/>
          </a:p>
          <a:p>
            <a:pPr lvl="1"/>
            <a:r>
              <a:rPr lang="zh-CN" altLang="en-US" sz="2799" dirty="0"/>
              <a:t>实现</a:t>
            </a:r>
            <a:r>
              <a:rPr lang="en-US" altLang="zh-CN" sz="2799" dirty="0" err="1"/>
              <a:t>BookCrossing</a:t>
            </a:r>
            <a:r>
              <a:rPr lang="zh-CN" altLang="en-US" sz="2799" dirty="0"/>
              <a:t>数据集的</a:t>
            </a:r>
            <a:r>
              <a:rPr lang="en-US" altLang="zh-CN" sz="2799" dirty="0" err="1"/>
              <a:t>DataModel</a:t>
            </a:r>
            <a:endParaRPr lang="en-US" altLang="zh-CN" sz="2799" dirty="0"/>
          </a:p>
          <a:p>
            <a:pPr lvl="1"/>
            <a:r>
              <a:rPr lang="zh-CN" altLang="en-US" sz="2799" dirty="0"/>
              <a:t>实现两套推荐系统</a:t>
            </a:r>
            <a:endParaRPr lang="en-US" altLang="zh-CN" sz="2799" dirty="0"/>
          </a:p>
          <a:p>
            <a:pPr lvl="2"/>
            <a:r>
              <a:rPr lang="zh-CN" altLang="en-US" sz="2399" dirty="0"/>
              <a:t>使用</a:t>
            </a:r>
            <a:r>
              <a:rPr lang="en-US" altLang="zh-CN" sz="2399" dirty="0" err="1"/>
              <a:t>GenericBooleanPrefUserBasedRecommender</a:t>
            </a:r>
            <a:endParaRPr lang="en-US" altLang="zh-CN" sz="2399" dirty="0"/>
          </a:p>
          <a:p>
            <a:pPr lvl="2"/>
            <a:r>
              <a:rPr lang="zh-CN" altLang="en-US" sz="2399" dirty="0"/>
              <a:t>实现</a:t>
            </a:r>
            <a:r>
              <a:rPr lang="en-US" altLang="zh-CN" sz="2399" dirty="0" err="1"/>
              <a:t>DataModelBuilder</a:t>
            </a:r>
            <a:endParaRPr lang="en-US" altLang="zh-CN" sz="2399" dirty="0"/>
          </a:p>
          <a:p>
            <a:pPr lvl="2"/>
            <a:endParaRPr lang="en-US" altLang="zh-CN" sz="2399" dirty="0"/>
          </a:p>
          <a:p>
            <a:pPr lvl="1"/>
            <a:endParaRPr lang="en-US" altLang="zh-CN" sz="2799" dirty="0"/>
          </a:p>
          <a:p>
            <a:pPr lvl="1"/>
            <a:endParaRPr lang="zh-CN" altLang="en-US" sz="2799" dirty="0"/>
          </a:p>
        </p:txBody>
      </p:sp>
    </p:spTree>
    <p:extLst>
      <p:ext uri="{BB962C8B-B14F-4D97-AF65-F5344CB8AC3E}">
        <p14:creationId xmlns:p14="http://schemas.microsoft.com/office/powerpoint/2010/main" val="419982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后端计算引擎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pt-BR" altLang="zh-CN" sz="3200" dirty="0"/>
              <a:t>Hadoop MapReduce</a:t>
            </a:r>
          </a:p>
          <a:p>
            <a:endParaRPr lang="pt-BR" altLang="zh-CN" sz="3200" dirty="0"/>
          </a:p>
          <a:p>
            <a:r>
              <a:rPr lang="pt-BR" altLang="zh-CN" sz="3200" dirty="0"/>
              <a:t>Spark</a:t>
            </a:r>
          </a:p>
          <a:p>
            <a:endParaRPr lang="pt-BR" altLang="zh-CN" sz="3200" dirty="0"/>
          </a:p>
          <a:p>
            <a:r>
              <a:rPr lang="pt-BR" altLang="zh-CN" sz="3200" dirty="0"/>
              <a:t>H2O</a:t>
            </a:r>
          </a:p>
          <a:p>
            <a:endParaRPr lang="pt-BR" altLang="zh-CN" sz="3200" dirty="0"/>
          </a:p>
          <a:p>
            <a:r>
              <a:rPr lang="pt-BR" altLang="zh-CN" sz="3200" dirty="0"/>
              <a:t>Flink</a:t>
            </a:r>
            <a:endParaRPr lang="en-US" altLang="zh-CN" sz="2399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787" y="2574137"/>
            <a:ext cx="1697239" cy="85247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5708" y="3605241"/>
            <a:ext cx="1547396" cy="154016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8949" y="5434007"/>
            <a:ext cx="2046129" cy="83095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4450" y="1009676"/>
            <a:ext cx="2250628" cy="156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103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>
            <a:off x="2569195" y="2061642"/>
            <a:ext cx="7488832" cy="2808312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-95099" y="1125538"/>
            <a:ext cx="6480718" cy="2281541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TextBox 55"/>
          <p:cNvSpPr txBox="1">
            <a:spLocks noChangeArrowheads="1"/>
          </p:cNvSpPr>
          <p:nvPr/>
        </p:nvSpPr>
        <p:spPr bwMode="auto">
          <a:xfrm>
            <a:off x="2740001" y="2997112"/>
            <a:ext cx="7291360" cy="101566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algn="ctr" defTabSz="914400"/>
            <a:r>
              <a:rPr lang="en-US" altLang="zh-CN" sz="6000" spc="300" dirty="0"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THANK YOU</a:t>
            </a:r>
            <a:endParaRPr lang="zh-CN" altLang="en-US" sz="6000" spc="300" dirty="0"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39" name="TextBox 55"/>
          <p:cNvSpPr txBox="1">
            <a:spLocks noChangeArrowheads="1"/>
          </p:cNvSpPr>
          <p:nvPr/>
        </p:nvSpPr>
        <p:spPr bwMode="auto">
          <a:xfrm>
            <a:off x="4578225" y="4049833"/>
            <a:ext cx="3038737" cy="36941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algn="ctr" defTabSz="914400"/>
            <a:r>
              <a:rPr lang="zh-CN" altLang="en-US" sz="1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上海育创网络科技有限公司</a:t>
            </a:r>
            <a:endParaRPr lang="zh-CN" altLang="en-US" sz="20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33851" y="2196835"/>
            <a:ext cx="2455467" cy="82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18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39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架构：</a:t>
            </a:r>
            <a:r>
              <a:rPr lang="en-US" altLang="zh-CN" dirty="0"/>
              <a:t>high-level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107" y="981522"/>
            <a:ext cx="7927364" cy="575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858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架构：</a:t>
            </a:r>
            <a:r>
              <a:rPr lang="en-US" altLang="zh-CN" dirty="0"/>
              <a:t>low-level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4444" y="953833"/>
            <a:ext cx="8416051" cy="590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668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提供的算法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075" y="1125538"/>
            <a:ext cx="9076924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46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分类算法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CN" sz="3200" dirty="0"/>
              <a:t>Logistic Regression</a:t>
            </a:r>
          </a:p>
          <a:p>
            <a:pPr lvl="1"/>
            <a:r>
              <a:rPr lang="zh-CN" altLang="en-US" sz="2799" dirty="0"/>
              <a:t>逻辑回归</a:t>
            </a:r>
          </a:p>
          <a:p>
            <a:r>
              <a:rPr lang="en-US" altLang="zh-CN" sz="3200" dirty="0"/>
              <a:t>Bayesian</a:t>
            </a:r>
          </a:p>
          <a:p>
            <a:pPr lvl="1"/>
            <a:r>
              <a:rPr lang="zh-CN" altLang="en-US" sz="2799" dirty="0"/>
              <a:t>贝叶斯分类算法</a:t>
            </a:r>
          </a:p>
          <a:p>
            <a:r>
              <a:rPr lang="en-US" altLang="zh-CN" sz="3200" dirty="0"/>
              <a:t>Support Vector Machines</a:t>
            </a:r>
          </a:p>
          <a:p>
            <a:pPr lvl="1"/>
            <a:r>
              <a:rPr lang="zh-CN" altLang="en-US" sz="2799" dirty="0"/>
              <a:t>支持向量机</a:t>
            </a:r>
          </a:p>
          <a:p>
            <a:r>
              <a:rPr lang="en-US" altLang="zh-CN" sz="3200" dirty="0"/>
              <a:t>Perceptron and Winnow</a:t>
            </a:r>
          </a:p>
          <a:p>
            <a:pPr lvl="1"/>
            <a:r>
              <a:rPr lang="zh-CN" altLang="en-US" sz="2799" dirty="0"/>
              <a:t>感知器算法</a:t>
            </a:r>
          </a:p>
          <a:p>
            <a:r>
              <a:rPr lang="en-US" altLang="zh-CN" sz="3200" dirty="0"/>
              <a:t>Neural Network</a:t>
            </a:r>
          </a:p>
          <a:p>
            <a:pPr lvl="1"/>
            <a:r>
              <a:rPr lang="zh-CN" altLang="en-US" sz="2799" dirty="0"/>
              <a:t>神经⺴⽹网络</a:t>
            </a:r>
          </a:p>
          <a:p>
            <a:r>
              <a:rPr lang="en-US" altLang="zh-CN" sz="3200" dirty="0"/>
              <a:t>Random Forests</a:t>
            </a:r>
          </a:p>
          <a:p>
            <a:pPr lvl="1"/>
            <a:r>
              <a:rPr lang="zh-CN" altLang="en-US" sz="2799" dirty="0"/>
              <a:t>随机森林</a:t>
            </a:r>
          </a:p>
          <a:p>
            <a:r>
              <a:rPr lang="en-US" altLang="zh-CN" sz="3200" dirty="0"/>
              <a:t>Restricted Boltzmann Machines</a:t>
            </a:r>
          </a:p>
          <a:p>
            <a:pPr lvl="1"/>
            <a:r>
              <a:rPr lang="zh-CN" altLang="en-US" sz="2799" dirty="0"/>
              <a:t>有限波尔兹曼机</a:t>
            </a:r>
          </a:p>
          <a:p>
            <a:r>
              <a:rPr lang="en-US" altLang="zh-CN" sz="3200" dirty="0"/>
              <a:t>Online Passive Aggressive</a:t>
            </a:r>
          </a:p>
          <a:p>
            <a:r>
              <a:rPr lang="en-US" altLang="zh-CN" sz="3200" dirty="0"/>
              <a:t>Boosting</a:t>
            </a:r>
          </a:p>
          <a:p>
            <a:r>
              <a:rPr lang="en-US" altLang="zh-CN" sz="3200" dirty="0"/>
              <a:t>Hidden Markov Models</a:t>
            </a:r>
          </a:p>
          <a:p>
            <a:pPr lvl="1"/>
            <a:r>
              <a:rPr lang="zh-CN" altLang="en-US" sz="2799" dirty="0"/>
              <a:t>隐式马尔科夫链</a:t>
            </a:r>
            <a:endParaRPr lang="en-US" altLang="zh-CN" sz="1998" dirty="0"/>
          </a:p>
        </p:txBody>
      </p:sp>
    </p:spTree>
    <p:extLst>
      <p:ext uri="{BB962C8B-B14F-4D97-AF65-F5344CB8AC3E}">
        <p14:creationId xmlns:p14="http://schemas.microsoft.com/office/powerpoint/2010/main" val="3708066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Mahout</a:t>
            </a:r>
            <a:r>
              <a:rPr lang="zh-CN" altLang="en-US" dirty="0"/>
              <a:t>聚类算法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altLang="zh-CN" sz="3200" dirty="0"/>
              <a:t>Canopy Clustering</a:t>
            </a:r>
          </a:p>
          <a:p>
            <a:r>
              <a:rPr lang="en-US" altLang="zh-CN" sz="3200" dirty="0"/>
              <a:t>K-Means</a:t>
            </a:r>
          </a:p>
          <a:p>
            <a:r>
              <a:rPr lang="en-US" altLang="zh-CN" sz="3200" dirty="0"/>
              <a:t>Fuzzy K-Means</a:t>
            </a:r>
          </a:p>
          <a:p>
            <a:pPr lvl="1"/>
            <a:r>
              <a:rPr lang="zh-CN" altLang="en-US" sz="2799" dirty="0"/>
              <a:t>模糊</a:t>
            </a:r>
            <a:r>
              <a:rPr lang="en-US" altLang="zh-CN" sz="2799" dirty="0"/>
              <a:t>K-Means</a:t>
            </a:r>
          </a:p>
          <a:p>
            <a:r>
              <a:rPr lang="en-US" altLang="zh-CN" sz="3200" dirty="0"/>
              <a:t>Expectation Maximization</a:t>
            </a:r>
          </a:p>
          <a:p>
            <a:pPr lvl="1"/>
            <a:r>
              <a:rPr lang="en-US" altLang="zh-CN" sz="2799" dirty="0"/>
              <a:t>EM</a:t>
            </a:r>
            <a:r>
              <a:rPr lang="zh-CN" altLang="en-US" sz="2799" dirty="0"/>
              <a:t>算法</a:t>
            </a:r>
          </a:p>
          <a:p>
            <a:r>
              <a:rPr lang="en-US" altLang="zh-CN" sz="3200" dirty="0"/>
              <a:t>Mean Shift</a:t>
            </a:r>
          </a:p>
          <a:p>
            <a:pPr lvl="1"/>
            <a:r>
              <a:rPr lang="zh-CN" altLang="en-US" sz="2799" dirty="0"/>
              <a:t>均值漂移</a:t>
            </a:r>
          </a:p>
          <a:p>
            <a:r>
              <a:rPr lang="en-US" altLang="zh-CN" sz="3200" dirty="0"/>
              <a:t>Hierarchical Clustering</a:t>
            </a:r>
          </a:p>
          <a:p>
            <a:pPr lvl="1"/>
            <a:r>
              <a:rPr lang="zh-CN" altLang="en-US" sz="2799" dirty="0"/>
              <a:t>层次聚类</a:t>
            </a:r>
          </a:p>
          <a:p>
            <a:r>
              <a:rPr lang="en-US" altLang="zh-CN" sz="3200" dirty="0" err="1"/>
              <a:t>Dirichlet</a:t>
            </a:r>
            <a:r>
              <a:rPr lang="en-US" altLang="zh-CN" sz="3200" dirty="0"/>
              <a:t> Process Clustering</a:t>
            </a:r>
          </a:p>
          <a:p>
            <a:pPr lvl="1"/>
            <a:r>
              <a:rPr lang="zh-CN" altLang="en-US" sz="2799" dirty="0"/>
              <a:t>狄⾥里克雷过程聚类</a:t>
            </a:r>
          </a:p>
          <a:p>
            <a:r>
              <a:rPr lang="en-US" altLang="zh-CN" sz="3200" dirty="0"/>
              <a:t>Latent </a:t>
            </a:r>
            <a:r>
              <a:rPr lang="en-US" altLang="zh-CN" sz="3200" dirty="0" err="1"/>
              <a:t>Dirichlet</a:t>
            </a:r>
            <a:r>
              <a:rPr lang="en-US" altLang="zh-CN" sz="3200" dirty="0"/>
              <a:t> Allocation</a:t>
            </a:r>
          </a:p>
          <a:p>
            <a:pPr lvl="1"/>
            <a:r>
              <a:rPr lang="en-US" altLang="zh-CN" sz="2799" dirty="0"/>
              <a:t>LDA</a:t>
            </a:r>
          </a:p>
          <a:p>
            <a:r>
              <a:rPr lang="en-US" altLang="zh-CN" sz="3200" dirty="0"/>
              <a:t>Spectral Clustering</a:t>
            </a:r>
          </a:p>
          <a:p>
            <a:pPr lvl="1"/>
            <a:r>
              <a:rPr lang="zh-CN" altLang="en-US" sz="2799" dirty="0"/>
              <a:t>谱聚类</a:t>
            </a:r>
          </a:p>
          <a:p>
            <a:r>
              <a:rPr lang="en-US" altLang="zh-CN" sz="3200" dirty="0" err="1"/>
              <a:t>Minhash</a:t>
            </a:r>
            <a:r>
              <a:rPr lang="en-US" altLang="zh-CN" sz="3200" dirty="0"/>
              <a:t> Clustering</a:t>
            </a:r>
          </a:p>
          <a:p>
            <a:r>
              <a:rPr lang="en-US" altLang="zh-CN" sz="3200" dirty="0"/>
              <a:t>Top Down Clustering</a:t>
            </a:r>
          </a:p>
          <a:p>
            <a:pPr lvl="1"/>
            <a:r>
              <a:rPr lang="zh-CN" altLang="en-US" sz="2799" dirty="0"/>
              <a:t>自上而下聚类</a:t>
            </a:r>
            <a:endParaRPr lang="en-US" altLang="zh-CN" sz="1597" dirty="0"/>
          </a:p>
        </p:txBody>
      </p:sp>
    </p:spTree>
    <p:extLst>
      <p:ext uri="{BB962C8B-B14F-4D97-AF65-F5344CB8AC3E}">
        <p14:creationId xmlns:p14="http://schemas.microsoft.com/office/powerpoint/2010/main" val="3066379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26748</TotalTime>
  <Words>1258</Words>
  <Application>Microsoft Office PowerPoint</Application>
  <PresentationFormat>自定义</PresentationFormat>
  <Paragraphs>308</Paragraphs>
  <Slides>40</Slides>
  <Notes>38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50" baseType="lpstr">
      <vt:lpstr>Arial Unicode MS</vt:lpstr>
      <vt:lpstr>等线 Light</vt:lpstr>
      <vt:lpstr>Arial</vt:lpstr>
      <vt:lpstr>微软雅黑</vt:lpstr>
      <vt:lpstr>宋体</vt:lpstr>
      <vt:lpstr>Calibri Light</vt:lpstr>
      <vt:lpstr>黑体</vt:lpstr>
      <vt:lpstr>Calibri</vt:lpstr>
      <vt:lpstr>等线</vt:lpstr>
      <vt:lpstr>Office 主题</vt:lpstr>
      <vt:lpstr>PowerPoint 演示文稿</vt:lpstr>
      <vt:lpstr>主要内容</vt:lpstr>
      <vt:lpstr>Mahout概述</vt:lpstr>
      <vt:lpstr>Mahout后端计算引擎</vt:lpstr>
      <vt:lpstr>Mahout架构：high-level</vt:lpstr>
      <vt:lpstr>Mahout架构：low-level</vt:lpstr>
      <vt:lpstr>Mahout提供的算法</vt:lpstr>
      <vt:lpstr>Mahout分类算法</vt:lpstr>
      <vt:lpstr>Mahout聚类算法</vt:lpstr>
      <vt:lpstr>Mahout其他算法</vt:lpstr>
      <vt:lpstr>主要内容</vt:lpstr>
      <vt:lpstr>Mahout推荐系统</vt:lpstr>
      <vt:lpstr>Mahout推荐系统架构</vt:lpstr>
      <vt:lpstr>利用Mahout构建推荐系统</vt:lpstr>
      <vt:lpstr>Mahout推荐系统组件</vt:lpstr>
      <vt:lpstr>推荐系统组件：DataModel</vt:lpstr>
      <vt:lpstr>推荐系统组件：DataModel</vt:lpstr>
      <vt:lpstr>FileDataModel – CSV 格式</vt:lpstr>
      <vt:lpstr>推荐系统组件：DataModel</vt:lpstr>
      <vt:lpstr>推荐系统组件：UserSimilarity</vt:lpstr>
      <vt:lpstr>相似度举例：TanimotoDistance</vt:lpstr>
      <vt:lpstr>相似度举例：CosineSimilarity</vt:lpstr>
      <vt:lpstr>Pearson vs. Euclidean distance</vt:lpstr>
      <vt:lpstr>Pearson vs. Euclidean distance</vt:lpstr>
      <vt:lpstr>推荐系统组件：UserNeighborhood</vt:lpstr>
      <vt:lpstr>推荐系统回顾</vt:lpstr>
      <vt:lpstr>推荐系统评估</vt:lpstr>
      <vt:lpstr>推荐系统评估</vt:lpstr>
      <vt:lpstr>推荐系统评估</vt:lpstr>
      <vt:lpstr>主要内容</vt:lpstr>
      <vt:lpstr>实例1：preferences</vt:lpstr>
      <vt:lpstr>实例2：data model</vt:lpstr>
      <vt:lpstr>实例3：Recommender</vt:lpstr>
      <vt:lpstr>常用开放数据集：MovieLens</vt:lpstr>
      <vt:lpstr>实例4：推荐模型评估（1）</vt:lpstr>
      <vt:lpstr>实例5：推荐模型评估（2）</vt:lpstr>
      <vt:lpstr>实例6：MovieLens推荐系统</vt:lpstr>
      <vt:lpstr>常用开放数据集：Book-Crossing</vt:lpstr>
      <vt:lpstr>实例6：BookCrossing推荐系统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PPT模板</dc:title>
  <dc:creator>锐普PPT</dc:creator>
  <dc:description>本素材由锐普原创，版权受国家法律保护，仅授权购买者本人使用，为了您个人和锐普的利益，请勿复制、传播、销售，否则将承担法律责任。</dc:description>
  <cp:lastModifiedBy>Dylan Ren</cp:lastModifiedBy>
  <cp:revision>449</cp:revision>
  <dcterms:created xsi:type="dcterms:W3CDTF">2015-04-21T08:21:00Z</dcterms:created>
  <dcterms:modified xsi:type="dcterms:W3CDTF">2017-02-27T01:26:18Z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2052-10.1.0.5399</vt:lpwstr>
  </property>
</Properties>
</file>

<file path=docProps/thumbnail.jpeg>
</file>